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3" r:id="rId2"/>
    <p:sldId id="258" r:id="rId3"/>
    <p:sldId id="257" r:id="rId4"/>
    <p:sldId id="272" r:id="rId5"/>
    <p:sldId id="269" r:id="rId6"/>
    <p:sldId id="261" r:id="rId7"/>
    <p:sldId id="260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62" r:id="rId17"/>
    <p:sldId id="271" r:id="rId18"/>
    <p:sldId id="286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BC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5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32C8820-BDF6-4DBA-9E70-C7F4AA1FAF1E}" type="datetimeFigureOut">
              <a:rPr lang="en-US"/>
              <a:pPr>
                <a:defRPr/>
              </a:pPr>
              <a:t>2/15/2011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AC705DD-B8BE-496C-9161-C12975910B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7C404E-D3CC-4658-92DB-CE695E02E0B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0D2AA-710B-4F0E-85CD-79AD8BE7425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0D2AA-710B-4F0E-85CD-79AD8BE7425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0D2AA-710B-4F0E-85CD-79AD8BE7425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0D2AA-710B-4F0E-85CD-79AD8BE7425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0D2AA-710B-4F0E-85CD-79AD8BE7425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0D2AA-710B-4F0E-85CD-79AD8BE7425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C83B4-2999-4F50-8158-6D168BE5DCF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8F3FFD-CA28-41ED-9031-1FC4637507A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C705DD-B8BE-496C-9161-C12975910B9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0D2AA-710B-4F0E-85CD-79AD8BE7425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00721B-6A60-4298-9ACC-EF0EC2957F4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0D2AA-710B-4F0E-85CD-79AD8BE7425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0D2AA-710B-4F0E-85CD-79AD8BE7425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0D2AA-710B-4F0E-85CD-79AD8BE7425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0D2AA-710B-4F0E-85CD-79AD8BE7425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499840-394F-4D3D-9E5A-B0DE9D4BCD6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C705DD-B8BE-496C-9161-C12975910B9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30CB33-42A5-4C40-8B5F-E794F988B37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67C197-102B-420F-BD8B-075D5BDDFF2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672AD3-B695-443E-9C94-4B315A33966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0D2AA-710B-4F0E-85CD-79AD8BE7425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0D2AA-710B-4F0E-85CD-79AD8BE7425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3F05C-C617-4E70-A10B-BDC119ABDD44}" type="datetimeFigureOut">
              <a:rPr lang="en-US"/>
              <a:pPr>
                <a:defRPr/>
              </a:pPr>
              <a:t>2/15/2011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6987E-D9A2-47A3-B150-F3D6743AF8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DA9ED-D1A4-4FA0-80C1-A3DCA23B8BCA}" type="datetimeFigureOut">
              <a:rPr lang="en-US"/>
              <a:pPr>
                <a:defRPr/>
              </a:pPr>
              <a:t>2/15/2011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AFF4-6B0B-4D72-8A5E-1F6BB88932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2E1AE-E6C2-44F7-921B-10EE28403EC1}" type="datetimeFigureOut">
              <a:rPr lang="en-US"/>
              <a:pPr>
                <a:defRPr/>
              </a:pPr>
              <a:t>2/15/2011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11CC7-8296-42F2-931B-C2DCDD7015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01676-AECD-4F40-8B89-61B21E985AF9}" type="datetimeFigureOut">
              <a:rPr lang="en-US"/>
              <a:pPr>
                <a:defRPr/>
              </a:pPr>
              <a:t>2/15/2011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E040A-3169-4DBE-9955-A6DE16A89A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4E212-C6C9-4F0C-8C87-D29479082711}" type="datetimeFigureOut">
              <a:rPr lang="en-US"/>
              <a:pPr>
                <a:defRPr/>
              </a:pPr>
              <a:t>2/15/2011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40D36-1CEA-4737-95E1-4A45B46F09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A0965-BD8C-4907-852B-1F3C96449F7B}" type="datetimeFigureOut">
              <a:rPr lang="en-US"/>
              <a:pPr>
                <a:defRPr/>
              </a:pPr>
              <a:t>2/15/2011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5EC03-22E6-4085-B773-6D5676C83E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90CA0-CEBE-4896-BBE0-B63C06B1C2C7}" type="datetimeFigureOut">
              <a:rPr lang="en-US"/>
              <a:pPr>
                <a:defRPr/>
              </a:pPr>
              <a:t>2/15/2011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DFE52-0C84-438B-8EF8-F9DBB9E597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B5D92-CF45-4C15-8131-02D4B4769039}" type="datetimeFigureOut">
              <a:rPr lang="en-US"/>
              <a:pPr>
                <a:defRPr/>
              </a:pPr>
              <a:t>2/15/2011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5E83F-33F4-46A8-A6D7-9469E4D4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EB73A-C198-4391-AC38-E783B1757FE6}" type="datetimeFigureOut">
              <a:rPr lang="en-US"/>
              <a:pPr>
                <a:defRPr/>
              </a:pPr>
              <a:t>2/15/2011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83089-7307-46DE-9CC3-E54A8E5D8C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C58EC-DA27-45CB-A67C-E305794F5A31}" type="datetimeFigureOut">
              <a:rPr lang="en-US"/>
              <a:pPr>
                <a:defRPr/>
              </a:pPr>
              <a:t>2/15/2011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099BB-A8AF-4639-B6B9-E9A71A3597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91E4B-8380-4D19-B745-4CE484F8DB19}" type="datetimeFigureOut">
              <a:rPr lang="en-US"/>
              <a:pPr>
                <a:defRPr/>
              </a:pPr>
              <a:t>2/15/2011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A38C2-8388-401C-B84D-98B328BAC4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3396B2-682A-4F68-A722-EF45A99D0AD8}" type="datetimeFigureOut">
              <a:rPr lang="en-US"/>
              <a:pPr>
                <a:defRPr/>
              </a:pPr>
              <a:t>2/15/2011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EED001-95C9-4FDE-B9ED-4DCD028B61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229600" cy="32766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latin typeface="Arial" charset="0"/>
                <a:cs typeface="Arial" charset="0"/>
              </a:rPr>
              <a:t>SANDS - Sediment Analysis Network for Decision Support</a:t>
            </a:r>
            <a:br>
              <a:rPr lang="en-US" sz="3200" b="1" dirty="0" smtClean="0">
                <a:latin typeface="Arial" charset="0"/>
                <a:cs typeface="Arial" charset="0"/>
              </a:rPr>
            </a:br>
            <a:r>
              <a:rPr lang="en-US" sz="3200" dirty="0" smtClean="0">
                <a:latin typeface="Arial" charset="0"/>
                <a:cs typeface="Arial" charset="0"/>
              </a:rPr>
              <a:t/>
            </a:r>
            <a:br>
              <a:rPr lang="en-US" sz="3200" dirty="0" smtClean="0">
                <a:latin typeface="Arial" charset="0"/>
                <a:cs typeface="Arial" charset="0"/>
              </a:rPr>
            </a:br>
            <a:r>
              <a:rPr lang="en-US" sz="1800" dirty="0" smtClean="0">
                <a:latin typeface="Arial" charset="0"/>
                <a:cs typeface="Arial" charset="0"/>
              </a:rPr>
              <a:t>Danny Hardin, Marilyn Drewry, Tammy Smith, Matt He</a:t>
            </a:r>
            <a:br>
              <a:rPr lang="en-US" sz="1800" dirty="0" smtClean="0">
                <a:latin typeface="Arial" charset="0"/>
                <a:cs typeface="Arial" charset="0"/>
              </a:rPr>
            </a:br>
            <a:r>
              <a:rPr lang="en-US" sz="1800" dirty="0" smtClean="0">
                <a:latin typeface="Arial" charset="0"/>
                <a:cs typeface="Arial" charset="0"/>
              </a:rPr>
              <a:t>the University of Alabama in Huntsville</a:t>
            </a:r>
            <a:br>
              <a:rPr lang="en-US" sz="1800" dirty="0" smtClean="0">
                <a:latin typeface="Arial" charset="0"/>
                <a:cs typeface="Arial" charset="0"/>
              </a:rPr>
            </a:br>
            <a:r>
              <a:rPr lang="en-US" sz="1800" dirty="0" smtClean="0">
                <a:latin typeface="Arial" charset="0"/>
                <a:cs typeface="Arial" charset="0"/>
              </a:rPr>
              <a:t/>
            </a:r>
            <a:br>
              <a:rPr lang="en-US" sz="1800" dirty="0" smtClean="0">
                <a:latin typeface="Arial" charset="0"/>
                <a:cs typeface="Arial" charset="0"/>
              </a:rPr>
            </a:br>
            <a:r>
              <a:rPr lang="en-US" sz="1800" dirty="0" smtClean="0">
                <a:latin typeface="Arial" charset="0"/>
                <a:cs typeface="Arial" charset="0"/>
              </a:rPr>
              <a:t>Sandy Ebersole </a:t>
            </a:r>
            <a:br>
              <a:rPr lang="en-US" sz="1800" dirty="0" smtClean="0">
                <a:latin typeface="Arial" charset="0"/>
                <a:cs typeface="Arial" charset="0"/>
              </a:rPr>
            </a:br>
            <a:r>
              <a:rPr lang="en-US" sz="1800" dirty="0" smtClean="0">
                <a:latin typeface="Arial" charset="0"/>
                <a:cs typeface="Arial" charset="0"/>
              </a:rPr>
              <a:t>Geological Survey of Alabama</a:t>
            </a:r>
          </a:p>
        </p:txBody>
      </p:sp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225"/>
            <a:ext cx="91440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114800" y="990600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OS33G-08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52400"/>
            <a:ext cx="2450624" cy="77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1670050" y="1517650"/>
            <a:ext cx="1238250" cy="792163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All </a:t>
            </a:r>
          </a:p>
          <a:p>
            <a:pPr algn="ctr"/>
            <a:r>
              <a:rPr lang="en-US" sz="1100"/>
              <a:t>bands combined </a:t>
            </a:r>
          </a:p>
          <a:p>
            <a:pPr algn="ctr"/>
            <a:r>
              <a:rPr lang="en-US" sz="1100"/>
              <a:t>to make a </a:t>
            </a:r>
          </a:p>
          <a:p>
            <a:pPr algn="ctr"/>
            <a:r>
              <a:rPr lang="en-US" sz="1100"/>
              <a:t>stacked image</a:t>
            </a:r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3190875" y="1519238"/>
            <a:ext cx="981075" cy="792162"/>
          </a:xfrm>
          <a:prstGeom prst="flowChartAlternateProcess">
            <a:avLst/>
          </a:prstGeom>
          <a:solidFill>
            <a:srgbClr val="CCFFCC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Clouds and </a:t>
            </a:r>
          </a:p>
          <a:p>
            <a:pPr algn="ctr"/>
            <a:r>
              <a:rPr lang="en-US" sz="1100"/>
              <a:t>land removed</a:t>
            </a:r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4694238" y="1038225"/>
            <a:ext cx="1150937" cy="792163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Traditional </a:t>
            </a:r>
          </a:p>
          <a:p>
            <a:pPr algn="ctr"/>
            <a:r>
              <a:rPr lang="en-US" sz="1100"/>
              <a:t>enhancements </a:t>
            </a:r>
          </a:p>
          <a:p>
            <a:pPr algn="ctr"/>
            <a:r>
              <a:rPr lang="en-US" sz="1100"/>
              <a:t>applied</a:t>
            </a:r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4699000" y="2090738"/>
            <a:ext cx="1150938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Supervised </a:t>
            </a:r>
          </a:p>
          <a:p>
            <a:pPr algn="ctr"/>
            <a:r>
              <a:rPr lang="en-US" sz="1100"/>
              <a:t>classification</a:t>
            </a:r>
          </a:p>
        </p:txBody>
      </p:sp>
      <p:sp>
        <p:nvSpPr>
          <p:cNvPr id="15367" name="AutoShape 7"/>
          <p:cNvSpPr>
            <a:spLocks noChangeArrowheads="1"/>
          </p:cNvSpPr>
          <p:nvPr/>
        </p:nvSpPr>
        <p:spPr bwMode="auto">
          <a:xfrm>
            <a:off x="6269038" y="1585913"/>
            <a:ext cx="1150937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Results </a:t>
            </a:r>
          </a:p>
          <a:p>
            <a:pPr algn="ctr"/>
            <a:r>
              <a:rPr lang="en-US" sz="1100"/>
              <a:t>combined </a:t>
            </a:r>
          </a:p>
          <a:p>
            <a:pPr algn="ctr"/>
            <a:r>
              <a:rPr lang="en-US" sz="1100"/>
              <a:t>and edited</a:t>
            </a:r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6184900" y="3198813"/>
            <a:ext cx="1312863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Final image </a:t>
            </a:r>
          </a:p>
          <a:p>
            <a:pPr algn="ctr"/>
            <a:r>
              <a:rPr lang="en-US" sz="1100"/>
              <a:t>showing enhanced </a:t>
            </a:r>
          </a:p>
          <a:p>
            <a:pPr algn="ctr"/>
            <a:r>
              <a:rPr lang="en-US" sz="1100"/>
              <a:t>suspended </a:t>
            </a:r>
          </a:p>
          <a:p>
            <a:pPr algn="ctr"/>
            <a:r>
              <a:rPr lang="en-US" sz="1100"/>
              <a:t>sediment</a:t>
            </a:r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7877175" y="3197225"/>
            <a:ext cx="1103313" cy="792163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FGDC metadata </a:t>
            </a:r>
          </a:p>
          <a:p>
            <a:pPr algn="ctr"/>
            <a:r>
              <a:rPr lang="en-US" sz="1100"/>
              <a:t>produced for </a:t>
            </a:r>
          </a:p>
          <a:p>
            <a:pPr algn="ctr"/>
            <a:r>
              <a:rPr lang="en-US" sz="1100"/>
              <a:t>final image</a:t>
            </a:r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5516563" y="5227638"/>
            <a:ext cx="2649537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Final image, metadata, and original </a:t>
            </a:r>
          </a:p>
          <a:p>
            <a:pPr algn="ctr"/>
            <a:r>
              <a:rPr lang="en-US" sz="1200"/>
              <a:t>stacked image uploaded to</a:t>
            </a:r>
          </a:p>
          <a:p>
            <a:pPr algn="ctr"/>
            <a:r>
              <a:rPr lang="en-US" sz="1200"/>
              <a:t>ITSC ftp site</a:t>
            </a:r>
          </a:p>
        </p:txBody>
      </p:sp>
      <p:cxnSp>
        <p:nvCxnSpPr>
          <p:cNvPr id="15371" name="AutoShape 11"/>
          <p:cNvCxnSpPr>
            <a:cxnSpLocks noChangeShapeType="1"/>
            <a:stCxn id="15363" idx="3"/>
            <a:endCxn id="15364" idx="1"/>
          </p:cNvCxnSpPr>
          <p:nvPr/>
        </p:nvCxnSpPr>
        <p:spPr bwMode="auto">
          <a:xfrm>
            <a:off x="2908300" y="1914525"/>
            <a:ext cx="268288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5372" name="AutoShape 12"/>
          <p:cNvCxnSpPr>
            <a:cxnSpLocks noChangeShapeType="1"/>
            <a:stCxn id="15367" idx="2"/>
            <a:endCxn id="15368" idx="0"/>
          </p:cNvCxnSpPr>
          <p:nvPr/>
        </p:nvCxnSpPr>
        <p:spPr bwMode="auto">
          <a:xfrm flipH="1">
            <a:off x="6842125" y="2378075"/>
            <a:ext cx="3175" cy="8207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5373" name="AutoShape 13"/>
          <p:cNvCxnSpPr>
            <a:cxnSpLocks noChangeShapeType="1"/>
            <a:stCxn id="15368" idx="2"/>
            <a:endCxn id="15370" idx="0"/>
          </p:cNvCxnSpPr>
          <p:nvPr/>
        </p:nvCxnSpPr>
        <p:spPr bwMode="auto">
          <a:xfrm>
            <a:off x="6842125" y="3990975"/>
            <a:ext cx="0" cy="12366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5374" name="AutoShape 14"/>
          <p:cNvCxnSpPr>
            <a:cxnSpLocks noChangeShapeType="1"/>
            <a:stCxn id="15364" idx="3"/>
            <a:endCxn id="15365" idx="1"/>
          </p:cNvCxnSpPr>
          <p:nvPr/>
        </p:nvCxnSpPr>
        <p:spPr bwMode="auto">
          <a:xfrm flipV="1">
            <a:off x="4186238" y="1435100"/>
            <a:ext cx="508000" cy="481013"/>
          </a:xfrm>
          <a:prstGeom prst="bentConnector3">
            <a:avLst>
              <a:gd name="adj1" fmla="val 4844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5375" name="AutoShape 15"/>
          <p:cNvCxnSpPr>
            <a:cxnSpLocks noChangeShapeType="1"/>
            <a:stCxn id="15364" idx="3"/>
            <a:endCxn id="15366" idx="1"/>
          </p:cNvCxnSpPr>
          <p:nvPr/>
        </p:nvCxnSpPr>
        <p:spPr bwMode="auto">
          <a:xfrm>
            <a:off x="4186238" y="1916113"/>
            <a:ext cx="512762" cy="571500"/>
          </a:xfrm>
          <a:prstGeom prst="bentConnector3">
            <a:avLst>
              <a:gd name="adj1" fmla="val 4860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5376" name="AutoShape 16"/>
          <p:cNvCxnSpPr>
            <a:cxnSpLocks noChangeShapeType="1"/>
            <a:stCxn id="15365" idx="3"/>
            <a:endCxn id="15367" idx="1"/>
          </p:cNvCxnSpPr>
          <p:nvPr/>
        </p:nvCxnSpPr>
        <p:spPr bwMode="auto">
          <a:xfrm>
            <a:off x="5845175" y="1435100"/>
            <a:ext cx="423863" cy="547688"/>
          </a:xfrm>
          <a:prstGeom prst="bentConnector3">
            <a:avLst>
              <a:gd name="adj1" fmla="val 4981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5377" name="AutoShape 17"/>
          <p:cNvCxnSpPr>
            <a:cxnSpLocks noChangeShapeType="1"/>
            <a:stCxn id="15366" idx="3"/>
            <a:endCxn id="15367" idx="1"/>
          </p:cNvCxnSpPr>
          <p:nvPr/>
        </p:nvCxnSpPr>
        <p:spPr bwMode="auto">
          <a:xfrm flipV="1">
            <a:off x="5849938" y="1982788"/>
            <a:ext cx="419100" cy="504825"/>
          </a:xfrm>
          <a:prstGeom prst="bentConnector3">
            <a:avLst>
              <a:gd name="adj1" fmla="val 4962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5378" name="AutoShape 18"/>
          <p:cNvCxnSpPr>
            <a:cxnSpLocks noChangeShapeType="1"/>
            <a:stCxn id="15369" idx="2"/>
            <a:endCxn id="15370" idx="3"/>
          </p:cNvCxnSpPr>
          <p:nvPr/>
        </p:nvCxnSpPr>
        <p:spPr bwMode="auto">
          <a:xfrm rot="5400000">
            <a:off x="7480300" y="4675188"/>
            <a:ext cx="1635125" cy="2635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5379" name="AutoShape 19"/>
          <p:cNvCxnSpPr>
            <a:cxnSpLocks noChangeShapeType="1"/>
            <a:stCxn id="15363" idx="2"/>
            <a:endCxn id="15370" idx="1"/>
          </p:cNvCxnSpPr>
          <p:nvPr/>
        </p:nvCxnSpPr>
        <p:spPr bwMode="auto">
          <a:xfrm rot="16200000" flipH="1">
            <a:off x="2245519" y="2353469"/>
            <a:ext cx="3314700" cy="322738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5380" name="AutoShape 20"/>
          <p:cNvSpPr>
            <a:spLocks noChangeArrowheads="1"/>
          </p:cNvSpPr>
          <p:nvPr/>
        </p:nvSpPr>
        <p:spPr bwMode="auto">
          <a:xfrm>
            <a:off x="161925" y="1519238"/>
            <a:ext cx="1238250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Original Landsat </a:t>
            </a:r>
          </a:p>
          <a:p>
            <a:pPr algn="ctr"/>
            <a:r>
              <a:rPr lang="en-US" sz="1100"/>
              <a:t>bands downloaded</a:t>
            </a:r>
          </a:p>
          <a:p>
            <a:pPr algn="ctr"/>
            <a:r>
              <a:rPr lang="en-US" sz="1100"/>
              <a:t> from ITSC ftp site</a:t>
            </a:r>
          </a:p>
        </p:txBody>
      </p:sp>
      <p:cxnSp>
        <p:nvCxnSpPr>
          <p:cNvPr id="15381" name="AutoShape 21"/>
          <p:cNvCxnSpPr>
            <a:cxnSpLocks noChangeShapeType="1"/>
            <a:stCxn id="15380" idx="3"/>
            <a:endCxn id="15363" idx="1"/>
          </p:cNvCxnSpPr>
          <p:nvPr/>
        </p:nvCxnSpPr>
        <p:spPr bwMode="auto">
          <a:xfrm flipV="1">
            <a:off x="1400175" y="1914525"/>
            <a:ext cx="26987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15382" name="Picture 22"/>
          <p:cNvPicPr>
            <a:picLocks noChangeAspect="1" noChangeArrowheads="1"/>
          </p:cNvPicPr>
          <p:nvPr/>
        </p:nvPicPr>
        <p:blipFill>
          <a:blip r:embed="rId3" cstate="print"/>
          <a:srcRect l="16327" t="14966" r="2040" b="10204"/>
          <a:stretch>
            <a:fillRect/>
          </a:stretch>
        </p:blipFill>
        <p:spPr bwMode="auto">
          <a:xfrm>
            <a:off x="465138" y="3267075"/>
            <a:ext cx="4173537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84150" y="234950"/>
            <a:ext cx="85026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/>
              <a:t>Product Generation Methodology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AutoShape 3"/>
          <p:cNvSpPr>
            <a:spLocks noChangeArrowheads="1"/>
          </p:cNvSpPr>
          <p:nvPr/>
        </p:nvSpPr>
        <p:spPr bwMode="auto">
          <a:xfrm>
            <a:off x="1670050" y="1517650"/>
            <a:ext cx="1238250" cy="792163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All </a:t>
            </a:r>
          </a:p>
          <a:p>
            <a:pPr algn="ctr"/>
            <a:r>
              <a:rPr lang="en-US" sz="1100"/>
              <a:t>bands combined </a:t>
            </a:r>
          </a:p>
          <a:p>
            <a:pPr algn="ctr"/>
            <a:r>
              <a:rPr lang="en-US" sz="1100"/>
              <a:t>to make a </a:t>
            </a:r>
          </a:p>
          <a:p>
            <a:pPr algn="ctr"/>
            <a:r>
              <a:rPr lang="en-US" sz="1100"/>
              <a:t>stacked image</a:t>
            </a: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3190875" y="1519238"/>
            <a:ext cx="981075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Clouds and </a:t>
            </a:r>
          </a:p>
          <a:p>
            <a:pPr algn="ctr"/>
            <a:r>
              <a:rPr lang="en-US" sz="1100"/>
              <a:t>land removed</a:t>
            </a:r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4694238" y="1038225"/>
            <a:ext cx="1150937" cy="792163"/>
          </a:xfrm>
          <a:prstGeom prst="flowChartAlternateProcess">
            <a:avLst/>
          </a:prstGeom>
          <a:solidFill>
            <a:srgbClr val="CCFFCC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Traditional </a:t>
            </a:r>
          </a:p>
          <a:p>
            <a:pPr algn="ctr"/>
            <a:r>
              <a:rPr lang="en-US" sz="1100"/>
              <a:t>enhancements </a:t>
            </a:r>
          </a:p>
          <a:p>
            <a:pPr algn="ctr"/>
            <a:r>
              <a:rPr lang="en-US" sz="1100"/>
              <a:t>applied</a:t>
            </a:r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>
            <a:off x="4699000" y="2090738"/>
            <a:ext cx="1150938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Supervised </a:t>
            </a:r>
          </a:p>
          <a:p>
            <a:pPr algn="ctr"/>
            <a:r>
              <a:rPr lang="en-US" sz="1100"/>
              <a:t>classification</a:t>
            </a:r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6269038" y="1585913"/>
            <a:ext cx="1150937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Results </a:t>
            </a:r>
          </a:p>
          <a:p>
            <a:pPr algn="ctr"/>
            <a:r>
              <a:rPr lang="en-US" sz="1100"/>
              <a:t>combined </a:t>
            </a:r>
          </a:p>
          <a:p>
            <a:pPr algn="ctr"/>
            <a:r>
              <a:rPr lang="en-US" sz="1100"/>
              <a:t>and edited</a:t>
            </a:r>
          </a:p>
        </p:txBody>
      </p:sp>
      <p:sp>
        <p:nvSpPr>
          <p:cNvPr id="12296" name="AutoShape 8"/>
          <p:cNvSpPr>
            <a:spLocks noChangeArrowheads="1"/>
          </p:cNvSpPr>
          <p:nvPr/>
        </p:nvSpPr>
        <p:spPr bwMode="auto">
          <a:xfrm>
            <a:off x="6184900" y="3198813"/>
            <a:ext cx="1312863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Final image </a:t>
            </a:r>
          </a:p>
          <a:p>
            <a:pPr algn="ctr"/>
            <a:r>
              <a:rPr lang="en-US" sz="1100"/>
              <a:t>showing enhanced </a:t>
            </a:r>
          </a:p>
          <a:p>
            <a:pPr algn="ctr"/>
            <a:r>
              <a:rPr lang="en-US" sz="1100"/>
              <a:t>suspended </a:t>
            </a:r>
          </a:p>
          <a:p>
            <a:pPr algn="ctr"/>
            <a:r>
              <a:rPr lang="en-US" sz="1100"/>
              <a:t>sediment</a:t>
            </a:r>
          </a:p>
        </p:txBody>
      </p:sp>
      <p:sp>
        <p:nvSpPr>
          <p:cNvPr id="12297" name="AutoShape 9"/>
          <p:cNvSpPr>
            <a:spLocks noChangeArrowheads="1"/>
          </p:cNvSpPr>
          <p:nvPr/>
        </p:nvSpPr>
        <p:spPr bwMode="auto">
          <a:xfrm>
            <a:off x="7877175" y="3197225"/>
            <a:ext cx="1103313" cy="792163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FGDC metadata </a:t>
            </a:r>
          </a:p>
          <a:p>
            <a:pPr algn="ctr"/>
            <a:r>
              <a:rPr lang="en-US" sz="1100"/>
              <a:t>produced for </a:t>
            </a:r>
          </a:p>
          <a:p>
            <a:pPr algn="ctr"/>
            <a:r>
              <a:rPr lang="en-US" sz="1100"/>
              <a:t>final image</a:t>
            </a:r>
          </a:p>
        </p:txBody>
      </p:sp>
      <p:sp>
        <p:nvSpPr>
          <p:cNvPr id="12298" name="AutoShape 10"/>
          <p:cNvSpPr>
            <a:spLocks noChangeArrowheads="1"/>
          </p:cNvSpPr>
          <p:nvPr/>
        </p:nvSpPr>
        <p:spPr bwMode="auto">
          <a:xfrm>
            <a:off x="5516563" y="5227638"/>
            <a:ext cx="2649537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Final image, metadata, and original </a:t>
            </a:r>
          </a:p>
          <a:p>
            <a:pPr algn="ctr"/>
            <a:r>
              <a:rPr lang="en-US" sz="1200"/>
              <a:t>stacked image uploaded to</a:t>
            </a:r>
          </a:p>
          <a:p>
            <a:pPr algn="ctr"/>
            <a:r>
              <a:rPr lang="en-US" sz="1200"/>
              <a:t>ITSC ftp site</a:t>
            </a:r>
          </a:p>
        </p:txBody>
      </p:sp>
      <p:cxnSp>
        <p:nvCxnSpPr>
          <p:cNvPr id="12299" name="AutoShape 11"/>
          <p:cNvCxnSpPr>
            <a:cxnSpLocks noChangeShapeType="1"/>
            <a:stCxn id="12291" idx="3"/>
            <a:endCxn id="12292" idx="1"/>
          </p:cNvCxnSpPr>
          <p:nvPr/>
        </p:nvCxnSpPr>
        <p:spPr bwMode="auto">
          <a:xfrm>
            <a:off x="2908300" y="1914525"/>
            <a:ext cx="28257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2300" name="AutoShape 12"/>
          <p:cNvCxnSpPr>
            <a:cxnSpLocks noChangeShapeType="1"/>
            <a:stCxn id="12295" idx="2"/>
            <a:endCxn id="12296" idx="0"/>
          </p:cNvCxnSpPr>
          <p:nvPr/>
        </p:nvCxnSpPr>
        <p:spPr bwMode="auto">
          <a:xfrm flipH="1">
            <a:off x="6842125" y="2378075"/>
            <a:ext cx="3175" cy="8207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2301" name="AutoShape 13"/>
          <p:cNvCxnSpPr>
            <a:cxnSpLocks noChangeShapeType="1"/>
            <a:stCxn id="12296" idx="2"/>
            <a:endCxn id="12298" idx="0"/>
          </p:cNvCxnSpPr>
          <p:nvPr/>
        </p:nvCxnSpPr>
        <p:spPr bwMode="auto">
          <a:xfrm>
            <a:off x="6842125" y="3990975"/>
            <a:ext cx="0" cy="12366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2302" name="AutoShape 14"/>
          <p:cNvCxnSpPr>
            <a:cxnSpLocks noChangeShapeType="1"/>
            <a:stCxn id="12292" idx="3"/>
            <a:endCxn id="12293" idx="1"/>
          </p:cNvCxnSpPr>
          <p:nvPr/>
        </p:nvCxnSpPr>
        <p:spPr bwMode="auto">
          <a:xfrm flipV="1">
            <a:off x="4171950" y="1435100"/>
            <a:ext cx="508000" cy="481013"/>
          </a:xfrm>
          <a:prstGeom prst="bentConnector3">
            <a:avLst>
              <a:gd name="adj1" fmla="val 5125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2303" name="AutoShape 15"/>
          <p:cNvCxnSpPr>
            <a:cxnSpLocks noChangeShapeType="1"/>
            <a:stCxn id="12292" idx="3"/>
            <a:endCxn id="12294" idx="1"/>
          </p:cNvCxnSpPr>
          <p:nvPr/>
        </p:nvCxnSpPr>
        <p:spPr bwMode="auto">
          <a:xfrm>
            <a:off x="4171950" y="1916113"/>
            <a:ext cx="527050" cy="5715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2304" name="AutoShape 16"/>
          <p:cNvCxnSpPr>
            <a:cxnSpLocks noChangeShapeType="1"/>
            <a:stCxn id="12293" idx="3"/>
            <a:endCxn id="12295" idx="1"/>
          </p:cNvCxnSpPr>
          <p:nvPr/>
        </p:nvCxnSpPr>
        <p:spPr bwMode="auto">
          <a:xfrm>
            <a:off x="5859463" y="1435100"/>
            <a:ext cx="409575" cy="547688"/>
          </a:xfrm>
          <a:prstGeom prst="bentConnector3">
            <a:avLst>
              <a:gd name="adj1" fmla="val 4806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2305" name="AutoShape 17"/>
          <p:cNvCxnSpPr>
            <a:cxnSpLocks noChangeShapeType="1"/>
            <a:stCxn id="12294" idx="3"/>
            <a:endCxn id="12295" idx="1"/>
          </p:cNvCxnSpPr>
          <p:nvPr/>
        </p:nvCxnSpPr>
        <p:spPr bwMode="auto">
          <a:xfrm flipV="1">
            <a:off x="5849938" y="1982788"/>
            <a:ext cx="419100" cy="504825"/>
          </a:xfrm>
          <a:prstGeom prst="bentConnector3">
            <a:avLst>
              <a:gd name="adj1" fmla="val 4962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2306" name="AutoShape 18"/>
          <p:cNvCxnSpPr>
            <a:cxnSpLocks noChangeShapeType="1"/>
            <a:stCxn id="12297" idx="2"/>
            <a:endCxn id="12298" idx="3"/>
          </p:cNvCxnSpPr>
          <p:nvPr/>
        </p:nvCxnSpPr>
        <p:spPr bwMode="auto">
          <a:xfrm rot="5400000">
            <a:off x="7480300" y="4675188"/>
            <a:ext cx="1635125" cy="2635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2307" name="AutoShape 19"/>
          <p:cNvCxnSpPr>
            <a:cxnSpLocks noChangeShapeType="1"/>
            <a:stCxn id="12291" idx="2"/>
            <a:endCxn id="12298" idx="1"/>
          </p:cNvCxnSpPr>
          <p:nvPr/>
        </p:nvCxnSpPr>
        <p:spPr bwMode="auto">
          <a:xfrm rot="16200000" flipH="1">
            <a:off x="2245519" y="2353469"/>
            <a:ext cx="3314700" cy="322738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2308" name="AutoShape 20"/>
          <p:cNvSpPr>
            <a:spLocks noChangeArrowheads="1"/>
          </p:cNvSpPr>
          <p:nvPr/>
        </p:nvSpPr>
        <p:spPr bwMode="auto">
          <a:xfrm>
            <a:off x="161925" y="1519238"/>
            <a:ext cx="1238250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Original Landsat </a:t>
            </a:r>
          </a:p>
          <a:p>
            <a:pPr algn="ctr"/>
            <a:r>
              <a:rPr lang="en-US" sz="1100"/>
              <a:t>bands downloaded</a:t>
            </a:r>
          </a:p>
          <a:p>
            <a:pPr algn="ctr"/>
            <a:r>
              <a:rPr lang="en-US" sz="1100"/>
              <a:t> from ITSC ftp site</a:t>
            </a:r>
          </a:p>
        </p:txBody>
      </p:sp>
      <p:cxnSp>
        <p:nvCxnSpPr>
          <p:cNvPr id="12309" name="AutoShape 21"/>
          <p:cNvCxnSpPr>
            <a:cxnSpLocks noChangeShapeType="1"/>
            <a:stCxn id="12308" idx="3"/>
            <a:endCxn id="12291" idx="1"/>
          </p:cNvCxnSpPr>
          <p:nvPr/>
        </p:nvCxnSpPr>
        <p:spPr bwMode="auto">
          <a:xfrm flipV="1">
            <a:off x="1400175" y="1914525"/>
            <a:ext cx="26987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12310" name="Picture 22"/>
          <p:cNvPicPr>
            <a:picLocks noChangeAspect="1" noChangeArrowheads="1"/>
          </p:cNvPicPr>
          <p:nvPr/>
        </p:nvPicPr>
        <p:blipFill>
          <a:blip r:embed="rId3" cstate="print"/>
          <a:srcRect l="17476" t="14240" r="1942" b="10680"/>
          <a:stretch>
            <a:fillRect/>
          </a:stretch>
        </p:blipFill>
        <p:spPr bwMode="auto">
          <a:xfrm>
            <a:off x="282575" y="3127375"/>
            <a:ext cx="23177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11" name="Picture 23"/>
          <p:cNvPicPr>
            <a:picLocks noChangeAspect="1" noChangeArrowheads="1"/>
          </p:cNvPicPr>
          <p:nvPr/>
        </p:nvPicPr>
        <p:blipFill>
          <a:blip r:embed="rId4" cstate="print"/>
          <a:srcRect l="16484" t="13187" r="2197" b="10623"/>
          <a:stretch>
            <a:fillRect/>
          </a:stretch>
        </p:blipFill>
        <p:spPr bwMode="auto">
          <a:xfrm>
            <a:off x="298450" y="4814888"/>
            <a:ext cx="228600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13" name="Picture 25"/>
          <p:cNvPicPr>
            <a:picLocks noChangeAspect="1" noChangeArrowheads="1"/>
          </p:cNvPicPr>
          <p:nvPr/>
        </p:nvPicPr>
        <p:blipFill>
          <a:blip r:embed="rId5" cstate="print"/>
          <a:srcRect l="16037" t="15094" r="3773" b="9435"/>
          <a:stretch>
            <a:fillRect/>
          </a:stretch>
        </p:blipFill>
        <p:spPr bwMode="auto">
          <a:xfrm>
            <a:off x="2716213" y="4826000"/>
            <a:ext cx="2281237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14" name="Picture 26"/>
          <p:cNvPicPr>
            <a:picLocks noChangeAspect="1" noChangeArrowheads="1"/>
          </p:cNvPicPr>
          <p:nvPr/>
        </p:nvPicPr>
        <p:blipFill>
          <a:blip r:embed="rId6" cstate="print"/>
          <a:srcRect l="16484" t="13187" r="2197" b="9157"/>
          <a:stretch>
            <a:fillRect/>
          </a:stretch>
        </p:blipFill>
        <p:spPr bwMode="auto">
          <a:xfrm>
            <a:off x="2698750" y="3098800"/>
            <a:ext cx="23114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184150" y="234950"/>
            <a:ext cx="85026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/>
              <a:t>Product Generation Methodology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utoShape 3"/>
          <p:cNvSpPr>
            <a:spLocks noChangeArrowheads="1"/>
          </p:cNvSpPr>
          <p:nvPr/>
        </p:nvSpPr>
        <p:spPr bwMode="auto">
          <a:xfrm>
            <a:off x="1670050" y="1517650"/>
            <a:ext cx="1238250" cy="792163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All </a:t>
            </a:r>
          </a:p>
          <a:p>
            <a:pPr algn="ctr"/>
            <a:r>
              <a:rPr lang="en-US" sz="1100"/>
              <a:t>bands combined </a:t>
            </a:r>
          </a:p>
          <a:p>
            <a:pPr algn="ctr"/>
            <a:r>
              <a:rPr lang="en-US" sz="1100"/>
              <a:t>to make a </a:t>
            </a:r>
          </a:p>
          <a:p>
            <a:pPr algn="ctr"/>
            <a:r>
              <a:rPr lang="en-US" sz="1100"/>
              <a:t>stacked image</a:t>
            </a: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3190875" y="1519238"/>
            <a:ext cx="981075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Clouds and </a:t>
            </a:r>
          </a:p>
          <a:p>
            <a:pPr algn="ctr"/>
            <a:r>
              <a:rPr lang="en-US" sz="1100"/>
              <a:t>land removed</a:t>
            </a:r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4694238" y="1038225"/>
            <a:ext cx="1150937" cy="792163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Traditional </a:t>
            </a:r>
          </a:p>
          <a:p>
            <a:pPr algn="ctr"/>
            <a:r>
              <a:rPr lang="en-US" sz="1100"/>
              <a:t>enhancements </a:t>
            </a:r>
          </a:p>
          <a:p>
            <a:pPr algn="ctr"/>
            <a:r>
              <a:rPr lang="en-US" sz="1100"/>
              <a:t>applied</a:t>
            </a: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4699000" y="2090738"/>
            <a:ext cx="1150938" cy="792162"/>
          </a:xfrm>
          <a:prstGeom prst="flowChartAlternateProcess">
            <a:avLst/>
          </a:prstGeom>
          <a:solidFill>
            <a:srgbClr val="CCFFCC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Supervised </a:t>
            </a:r>
          </a:p>
          <a:p>
            <a:pPr algn="ctr"/>
            <a:r>
              <a:rPr lang="en-US" sz="1100"/>
              <a:t>classification</a:t>
            </a:r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6269038" y="1585913"/>
            <a:ext cx="1150937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Results </a:t>
            </a:r>
          </a:p>
          <a:p>
            <a:pPr algn="ctr"/>
            <a:r>
              <a:rPr lang="en-US" sz="1100"/>
              <a:t>combined </a:t>
            </a:r>
          </a:p>
          <a:p>
            <a:pPr algn="ctr"/>
            <a:r>
              <a:rPr lang="en-US" sz="1100"/>
              <a:t>and edited</a:t>
            </a:r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6184900" y="3198813"/>
            <a:ext cx="1312863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Final image </a:t>
            </a:r>
          </a:p>
          <a:p>
            <a:pPr algn="ctr"/>
            <a:r>
              <a:rPr lang="en-US" sz="1100"/>
              <a:t>showing enhanced </a:t>
            </a:r>
          </a:p>
          <a:p>
            <a:pPr algn="ctr"/>
            <a:r>
              <a:rPr lang="en-US" sz="1100"/>
              <a:t>suspended </a:t>
            </a:r>
          </a:p>
          <a:p>
            <a:pPr algn="ctr"/>
            <a:r>
              <a:rPr lang="en-US" sz="1100"/>
              <a:t>sediment</a:t>
            </a:r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7877175" y="3197225"/>
            <a:ext cx="1103313" cy="792163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FGDC metadata </a:t>
            </a:r>
          </a:p>
          <a:p>
            <a:pPr algn="ctr"/>
            <a:r>
              <a:rPr lang="en-US" sz="1100"/>
              <a:t>produced for </a:t>
            </a:r>
          </a:p>
          <a:p>
            <a:pPr algn="ctr"/>
            <a:r>
              <a:rPr lang="en-US" sz="1100"/>
              <a:t>final image</a:t>
            </a:r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auto">
          <a:xfrm>
            <a:off x="5516563" y="5227638"/>
            <a:ext cx="2649537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Final image, metadata, and original </a:t>
            </a:r>
          </a:p>
          <a:p>
            <a:pPr algn="ctr"/>
            <a:r>
              <a:rPr lang="en-US" sz="1200"/>
              <a:t>stacked image uploaded to</a:t>
            </a:r>
          </a:p>
          <a:p>
            <a:pPr algn="ctr"/>
            <a:r>
              <a:rPr lang="en-US" sz="1200"/>
              <a:t>ITSC ftp site</a:t>
            </a:r>
          </a:p>
        </p:txBody>
      </p:sp>
      <p:cxnSp>
        <p:nvCxnSpPr>
          <p:cNvPr id="13323" name="AutoShape 11"/>
          <p:cNvCxnSpPr>
            <a:cxnSpLocks noChangeShapeType="1"/>
            <a:stCxn id="13315" idx="3"/>
            <a:endCxn id="13316" idx="1"/>
          </p:cNvCxnSpPr>
          <p:nvPr/>
        </p:nvCxnSpPr>
        <p:spPr bwMode="auto">
          <a:xfrm>
            <a:off x="2908300" y="1914525"/>
            <a:ext cx="28257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3324" name="AutoShape 12"/>
          <p:cNvCxnSpPr>
            <a:cxnSpLocks noChangeShapeType="1"/>
            <a:stCxn id="13319" idx="2"/>
            <a:endCxn id="13320" idx="0"/>
          </p:cNvCxnSpPr>
          <p:nvPr/>
        </p:nvCxnSpPr>
        <p:spPr bwMode="auto">
          <a:xfrm flipH="1">
            <a:off x="6842125" y="2378075"/>
            <a:ext cx="3175" cy="8207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3325" name="AutoShape 13"/>
          <p:cNvCxnSpPr>
            <a:cxnSpLocks noChangeShapeType="1"/>
            <a:stCxn id="13320" idx="2"/>
            <a:endCxn id="13322" idx="0"/>
          </p:cNvCxnSpPr>
          <p:nvPr/>
        </p:nvCxnSpPr>
        <p:spPr bwMode="auto">
          <a:xfrm>
            <a:off x="6842125" y="3990975"/>
            <a:ext cx="0" cy="12366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3326" name="AutoShape 14"/>
          <p:cNvCxnSpPr>
            <a:cxnSpLocks noChangeShapeType="1"/>
            <a:stCxn id="13316" idx="3"/>
            <a:endCxn id="13317" idx="1"/>
          </p:cNvCxnSpPr>
          <p:nvPr/>
        </p:nvCxnSpPr>
        <p:spPr bwMode="auto">
          <a:xfrm flipV="1">
            <a:off x="4171950" y="1435100"/>
            <a:ext cx="522288" cy="481013"/>
          </a:xfrm>
          <a:prstGeom prst="bentConnector3">
            <a:avLst>
              <a:gd name="adj1" fmla="val 49847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3327" name="AutoShape 15"/>
          <p:cNvCxnSpPr>
            <a:cxnSpLocks noChangeShapeType="1"/>
            <a:stCxn id="13316" idx="3"/>
            <a:endCxn id="13318" idx="1"/>
          </p:cNvCxnSpPr>
          <p:nvPr/>
        </p:nvCxnSpPr>
        <p:spPr bwMode="auto">
          <a:xfrm>
            <a:off x="4171950" y="1916113"/>
            <a:ext cx="512763" cy="571500"/>
          </a:xfrm>
          <a:prstGeom prst="bentConnector3">
            <a:avLst>
              <a:gd name="adj1" fmla="val 51394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3328" name="AutoShape 16"/>
          <p:cNvCxnSpPr>
            <a:cxnSpLocks noChangeShapeType="1"/>
            <a:stCxn id="13317" idx="3"/>
            <a:endCxn id="13319" idx="1"/>
          </p:cNvCxnSpPr>
          <p:nvPr/>
        </p:nvCxnSpPr>
        <p:spPr bwMode="auto">
          <a:xfrm>
            <a:off x="5845175" y="1435100"/>
            <a:ext cx="423863" cy="547688"/>
          </a:xfrm>
          <a:prstGeom prst="bentConnector3">
            <a:avLst>
              <a:gd name="adj1" fmla="val 4981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3329" name="AutoShape 17"/>
          <p:cNvCxnSpPr>
            <a:cxnSpLocks noChangeShapeType="1"/>
            <a:stCxn id="13318" idx="3"/>
            <a:endCxn id="13319" idx="1"/>
          </p:cNvCxnSpPr>
          <p:nvPr/>
        </p:nvCxnSpPr>
        <p:spPr bwMode="auto">
          <a:xfrm flipV="1">
            <a:off x="5864225" y="1982788"/>
            <a:ext cx="404813" cy="504825"/>
          </a:xfrm>
          <a:prstGeom prst="bentConnector3">
            <a:avLst>
              <a:gd name="adj1" fmla="val 47843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3330" name="AutoShape 18"/>
          <p:cNvCxnSpPr>
            <a:cxnSpLocks noChangeShapeType="1"/>
            <a:stCxn id="13321" idx="2"/>
            <a:endCxn id="13322" idx="3"/>
          </p:cNvCxnSpPr>
          <p:nvPr/>
        </p:nvCxnSpPr>
        <p:spPr bwMode="auto">
          <a:xfrm rot="5400000">
            <a:off x="7480300" y="4675188"/>
            <a:ext cx="1635125" cy="2635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3331" name="AutoShape 19"/>
          <p:cNvCxnSpPr>
            <a:cxnSpLocks noChangeShapeType="1"/>
            <a:stCxn id="13315" idx="2"/>
            <a:endCxn id="13322" idx="1"/>
          </p:cNvCxnSpPr>
          <p:nvPr/>
        </p:nvCxnSpPr>
        <p:spPr bwMode="auto">
          <a:xfrm rot="16200000" flipH="1">
            <a:off x="2245519" y="2353469"/>
            <a:ext cx="3314700" cy="322738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3332" name="AutoShape 20"/>
          <p:cNvSpPr>
            <a:spLocks noChangeArrowheads="1"/>
          </p:cNvSpPr>
          <p:nvPr/>
        </p:nvSpPr>
        <p:spPr bwMode="auto">
          <a:xfrm>
            <a:off x="161925" y="1519238"/>
            <a:ext cx="1238250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Original Landsat </a:t>
            </a:r>
          </a:p>
          <a:p>
            <a:pPr algn="ctr"/>
            <a:r>
              <a:rPr lang="en-US" sz="1100"/>
              <a:t>bands downloaded</a:t>
            </a:r>
          </a:p>
          <a:p>
            <a:pPr algn="ctr"/>
            <a:r>
              <a:rPr lang="en-US" sz="1100"/>
              <a:t> from ITSC ftp site</a:t>
            </a:r>
          </a:p>
        </p:txBody>
      </p:sp>
      <p:cxnSp>
        <p:nvCxnSpPr>
          <p:cNvPr id="13333" name="AutoShape 21"/>
          <p:cNvCxnSpPr>
            <a:cxnSpLocks noChangeShapeType="1"/>
            <a:stCxn id="13332" idx="3"/>
            <a:endCxn id="13315" idx="1"/>
          </p:cNvCxnSpPr>
          <p:nvPr/>
        </p:nvCxnSpPr>
        <p:spPr bwMode="auto">
          <a:xfrm flipV="1">
            <a:off x="1400175" y="1914525"/>
            <a:ext cx="26987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13335" name="Picture 23"/>
          <p:cNvPicPr>
            <a:picLocks noChangeAspect="1" noChangeArrowheads="1"/>
          </p:cNvPicPr>
          <p:nvPr/>
        </p:nvPicPr>
        <p:blipFill>
          <a:blip r:embed="rId3" cstate="print"/>
          <a:srcRect l="17308" t="14102" r="1923" b="10257"/>
          <a:stretch>
            <a:fillRect/>
          </a:stretch>
        </p:blipFill>
        <p:spPr bwMode="auto">
          <a:xfrm>
            <a:off x="190500" y="2597150"/>
            <a:ext cx="3352800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34" name="Picture 22"/>
          <p:cNvPicPr>
            <a:picLocks noChangeAspect="1" noChangeArrowheads="1"/>
          </p:cNvPicPr>
          <p:nvPr/>
        </p:nvPicPr>
        <p:blipFill>
          <a:blip r:embed="rId4" cstate="print"/>
          <a:srcRect l="16965" t="13095" r="1785" b="10715"/>
          <a:stretch>
            <a:fillRect/>
          </a:stretch>
        </p:blipFill>
        <p:spPr bwMode="auto">
          <a:xfrm>
            <a:off x="1884363" y="4241800"/>
            <a:ext cx="3292475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84150" y="234950"/>
            <a:ext cx="85026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/>
              <a:t>Product Generation Methodology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1670050" y="1517650"/>
            <a:ext cx="1238250" cy="792163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All </a:t>
            </a:r>
          </a:p>
          <a:p>
            <a:pPr algn="ctr"/>
            <a:r>
              <a:rPr lang="en-US" sz="1100"/>
              <a:t>bands combined </a:t>
            </a:r>
          </a:p>
          <a:p>
            <a:pPr algn="ctr"/>
            <a:r>
              <a:rPr lang="en-US" sz="1100"/>
              <a:t>to make a </a:t>
            </a:r>
          </a:p>
          <a:p>
            <a:pPr algn="ctr"/>
            <a:r>
              <a:rPr lang="en-US" sz="1100"/>
              <a:t>stacked image</a:t>
            </a: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3190875" y="1519238"/>
            <a:ext cx="981075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Clouds and </a:t>
            </a:r>
          </a:p>
          <a:p>
            <a:pPr algn="ctr"/>
            <a:r>
              <a:rPr lang="en-US" sz="1100"/>
              <a:t>land removed</a:t>
            </a:r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4694238" y="1038225"/>
            <a:ext cx="1150937" cy="792163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Traditional </a:t>
            </a:r>
          </a:p>
          <a:p>
            <a:pPr algn="ctr"/>
            <a:r>
              <a:rPr lang="en-US" sz="1100"/>
              <a:t>enhancements </a:t>
            </a:r>
          </a:p>
          <a:p>
            <a:pPr algn="ctr"/>
            <a:r>
              <a:rPr lang="en-US" sz="1100"/>
              <a:t>applied</a:t>
            </a: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4699000" y="2090738"/>
            <a:ext cx="1150938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Supervised </a:t>
            </a:r>
          </a:p>
          <a:p>
            <a:pPr algn="ctr"/>
            <a:r>
              <a:rPr lang="en-US" sz="1100"/>
              <a:t>classification</a:t>
            </a:r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auto">
          <a:xfrm>
            <a:off x="6269038" y="1585913"/>
            <a:ext cx="1150937" cy="792162"/>
          </a:xfrm>
          <a:prstGeom prst="flowChartAlternateProcess">
            <a:avLst/>
          </a:prstGeom>
          <a:solidFill>
            <a:srgbClr val="CCFFCC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Results </a:t>
            </a:r>
          </a:p>
          <a:p>
            <a:pPr algn="ctr"/>
            <a:r>
              <a:rPr lang="en-US" sz="1100"/>
              <a:t>combined </a:t>
            </a:r>
          </a:p>
          <a:p>
            <a:pPr algn="ctr"/>
            <a:r>
              <a:rPr lang="en-US" sz="1100"/>
              <a:t>and edited</a:t>
            </a:r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6184900" y="3198813"/>
            <a:ext cx="1312863" cy="792162"/>
          </a:xfrm>
          <a:prstGeom prst="flowChartAlternateProcess">
            <a:avLst/>
          </a:prstGeom>
          <a:solidFill>
            <a:srgbClr val="CCFFCC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Final image </a:t>
            </a:r>
          </a:p>
          <a:p>
            <a:pPr algn="ctr"/>
            <a:r>
              <a:rPr lang="en-US" sz="1100"/>
              <a:t>showing enhanced </a:t>
            </a:r>
          </a:p>
          <a:p>
            <a:pPr algn="ctr"/>
            <a:r>
              <a:rPr lang="en-US" sz="1100"/>
              <a:t>suspended </a:t>
            </a:r>
          </a:p>
          <a:p>
            <a:pPr algn="ctr"/>
            <a:r>
              <a:rPr lang="en-US" sz="1100"/>
              <a:t>sediment</a:t>
            </a:r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7877175" y="3197225"/>
            <a:ext cx="1103313" cy="792163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FGDC metadata </a:t>
            </a:r>
          </a:p>
          <a:p>
            <a:pPr algn="ctr"/>
            <a:r>
              <a:rPr lang="en-US" sz="1100"/>
              <a:t>produced for </a:t>
            </a:r>
          </a:p>
          <a:p>
            <a:pPr algn="ctr"/>
            <a:r>
              <a:rPr lang="en-US" sz="1100"/>
              <a:t>final image</a:t>
            </a:r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auto">
          <a:xfrm>
            <a:off x="5516563" y="5227638"/>
            <a:ext cx="2649537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Final image, metadata, and original </a:t>
            </a:r>
          </a:p>
          <a:p>
            <a:pPr algn="ctr"/>
            <a:r>
              <a:rPr lang="en-US" sz="1200"/>
              <a:t>stacked image uploaded to</a:t>
            </a:r>
          </a:p>
          <a:p>
            <a:pPr algn="ctr"/>
            <a:r>
              <a:rPr lang="en-US" sz="1200"/>
              <a:t>ITSC ftp site</a:t>
            </a:r>
          </a:p>
        </p:txBody>
      </p:sp>
      <p:cxnSp>
        <p:nvCxnSpPr>
          <p:cNvPr id="14347" name="AutoShape 11"/>
          <p:cNvCxnSpPr>
            <a:cxnSpLocks noChangeShapeType="1"/>
            <a:stCxn id="14339" idx="3"/>
            <a:endCxn id="14340" idx="1"/>
          </p:cNvCxnSpPr>
          <p:nvPr/>
        </p:nvCxnSpPr>
        <p:spPr bwMode="auto">
          <a:xfrm>
            <a:off x="2908300" y="1914525"/>
            <a:ext cx="28257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4348" name="AutoShape 12"/>
          <p:cNvCxnSpPr>
            <a:cxnSpLocks noChangeShapeType="1"/>
            <a:stCxn id="14343" idx="2"/>
            <a:endCxn id="14344" idx="0"/>
          </p:cNvCxnSpPr>
          <p:nvPr/>
        </p:nvCxnSpPr>
        <p:spPr bwMode="auto">
          <a:xfrm flipH="1">
            <a:off x="6842125" y="2392363"/>
            <a:ext cx="3175" cy="7921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4349" name="AutoShape 13"/>
          <p:cNvCxnSpPr>
            <a:cxnSpLocks noChangeShapeType="1"/>
            <a:stCxn id="14344" idx="2"/>
            <a:endCxn id="14346" idx="0"/>
          </p:cNvCxnSpPr>
          <p:nvPr/>
        </p:nvCxnSpPr>
        <p:spPr bwMode="auto">
          <a:xfrm>
            <a:off x="6842125" y="4005263"/>
            <a:ext cx="0" cy="1222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4350" name="AutoShape 14"/>
          <p:cNvCxnSpPr>
            <a:cxnSpLocks noChangeShapeType="1"/>
            <a:stCxn id="14340" idx="3"/>
            <a:endCxn id="14341" idx="1"/>
          </p:cNvCxnSpPr>
          <p:nvPr/>
        </p:nvCxnSpPr>
        <p:spPr bwMode="auto">
          <a:xfrm flipV="1">
            <a:off x="4171950" y="1435100"/>
            <a:ext cx="522288" cy="481013"/>
          </a:xfrm>
          <a:prstGeom prst="bentConnector3">
            <a:avLst>
              <a:gd name="adj1" fmla="val 49847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351" name="AutoShape 15"/>
          <p:cNvCxnSpPr>
            <a:cxnSpLocks noChangeShapeType="1"/>
            <a:stCxn id="14340" idx="3"/>
            <a:endCxn id="14342" idx="1"/>
          </p:cNvCxnSpPr>
          <p:nvPr/>
        </p:nvCxnSpPr>
        <p:spPr bwMode="auto">
          <a:xfrm>
            <a:off x="4171950" y="1916113"/>
            <a:ext cx="527050" cy="5715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352" name="AutoShape 16"/>
          <p:cNvCxnSpPr>
            <a:cxnSpLocks noChangeShapeType="1"/>
            <a:stCxn id="14341" idx="3"/>
            <a:endCxn id="14343" idx="1"/>
          </p:cNvCxnSpPr>
          <p:nvPr/>
        </p:nvCxnSpPr>
        <p:spPr bwMode="auto">
          <a:xfrm>
            <a:off x="5845175" y="1435100"/>
            <a:ext cx="409575" cy="547688"/>
          </a:xfrm>
          <a:prstGeom prst="bentConnector3">
            <a:avLst>
              <a:gd name="adj1" fmla="val 51551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353" name="AutoShape 17"/>
          <p:cNvCxnSpPr>
            <a:cxnSpLocks noChangeShapeType="1"/>
            <a:stCxn id="14342" idx="3"/>
            <a:endCxn id="14343" idx="1"/>
          </p:cNvCxnSpPr>
          <p:nvPr/>
        </p:nvCxnSpPr>
        <p:spPr bwMode="auto">
          <a:xfrm flipV="1">
            <a:off x="5849938" y="1982788"/>
            <a:ext cx="404812" cy="504825"/>
          </a:xfrm>
          <a:prstGeom prst="bentConnector3">
            <a:avLst>
              <a:gd name="adj1" fmla="val 5137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354" name="AutoShape 18"/>
          <p:cNvCxnSpPr>
            <a:cxnSpLocks noChangeShapeType="1"/>
            <a:stCxn id="14345" idx="2"/>
            <a:endCxn id="14346" idx="3"/>
          </p:cNvCxnSpPr>
          <p:nvPr/>
        </p:nvCxnSpPr>
        <p:spPr bwMode="auto">
          <a:xfrm rot="5400000">
            <a:off x="7480300" y="4675188"/>
            <a:ext cx="1635125" cy="2635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355" name="AutoShape 19"/>
          <p:cNvCxnSpPr>
            <a:cxnSpLocks noChangeShapeType="1"/>
            <a:stCxn id="14339" idx="2"/>
            <a:endCxn id="14346" idx="1"/>
          </p:cNvCxnSpPr>
          <p:nvPr/>
        </p:nvCxnSpPr>
        <p:spPr bwMode="auto">
          <a:xfrm rot="16200000" flipH="1">
            <a:off x="2245519" y="2353469"/>
            <a:ext cx="3314700" cy="322738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4356" name="AutoShape 20"/>
          <p:cNvSpPr>
            <a:spLocks noChangeArrowheads="1"/>
          </p:cNvSpPr>
          <p:nvPr/>
        </p:nvSpPr>
        <p:spPr bwMode="auto">
          <a:xfrm>
            <a:off x="161925" y="1519238"/>
            <a:ext cx="1238250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Original Landsat </a:t>
            </a:r>
          </a:p>
          <a:p>
            <a:pPr algn="ctr"/>
            <a:r>
              <a:rPr lang="en-US" sz="1100"/>
              <a:t>bands downloaded</a:t>
            </a:r>
          </a:p>
          <a:p>
            <a:pPr algn="ctr"/>
            <a:r>
              <a:rPr lang="en-US" sz="1100"/>
              <a:t> from ITSC ftp site</a:t>
            </a:r>
          </a:p>
        </p:txBody>
      </p:sp>
      <p:cxnSp>
        <p:nvCxnSpPr>
          <p:cNvPr id="14357" name="AutoShape 21"/>
          <p:cNvCxnSpPr>
            <a:cxnSpLocks noChangeShapeType="1"/>
            <a:stCxn id="14356" idx="3"/>
            <a:endCxn id="14339" idx="1"/>
          </p:cNvCxnSpPr>
          <p:nvPr/>
        </p:nvCxnSpPr>
        <p:spPr bwMode="auto">
          <a:xfrm flipV="1">
            <a:off x="1400175" y="1914525"/>
            <a:ext cx="26987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14358" name="Picture 22"/>
          <p:cNvPicPr>
            <a:picLocks noChangeAspect="1" noChangeArrowheads="1"/>
          </p:cNvPicPr>
          <p:nvPr/>
        </p:nvPicPr>
        <p:blipFill>
          <a:blip r:embed="rId3" cstate="print"/>
          <a:srcRect l="19298" t="29240" r="4385" b="28656"/>
          <a:stretch>
            <a:fillRect/>
          </a:stretch>
        </p:blipFill>
        <p:spPr bwMode="auto">
          <a:xfrm>
            <a:off x="225425" y="3189288"/>
            <a:ext cx="5172075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84150" y="234950"/>
            <a:ext cx="85026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/>
              <a:t>Product Generation Methodology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1670050" y="1517650"/>
            <a:ext cx="1238250" cy="792163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All </a:t>
            </a:r>
          </a:p>
          <a:p>
            <a:pPr algn="ctr"/>
            <a:r>
              <a:rPr lang="en-US" sz="1100"/>
              <a:t>bands combined </a:t>
            </a:r>
          </a:p>
          <a:p>
            <a:pPr algn="ctr"/>
            <a:r>
              <a:rPr lang="en-US" sz="1100"/>
              <a:t>to make a </a:t>
            </a:r>
          </a:p>
          <a:p>
            <a:pPr algn="ctr"/>
            <a:r>
              <a:rPr lang="en-US" sz="1100"/>
              <a:t>stacked image</a:t>
            </a:r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3190875" y="1519238"/>
            <a:ext cx="981075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Clouds and </a:t>
            </a:r>
          </a:p>
          <a:p>
            <a:pPr algn="ctr"/>
            <a:r>
              <a:rPr lang="en-US" sz="1100"/>
              <a:t>land removed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4694238" y="1038225"/>
            <a:ext cx="1150937" cy="792163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Traditional </a:t>
            </a:r>
          </a:p>
          <a:p>
            <a:pPr algn="ctr"/>
            <a:r>
              <a:rPr lang="en-US" sz="1100"/>
              <a:t>enhancements </a:t>
            </a:r>
          </a:p>
          <a:p>
            <a:pPr algn="ctr"/>
            <a:r>
              <a:rPr lang="en-US" sz="1100"/>
              <a:t>applied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4699000" y="2090738"/>
            <a:ext cx="1150938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Supervised </a:t>
            </a:r>
          </a:p>
          <a:p>
            <a:pPr algn="ctr"/>
            <a:r>
              <a:rPr lang="en-US" sz="1100"/>
              <a:t>classification</a:t>
            </a:r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6269038" y="1585913"/>
            <a:ext cx="1150937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Results </a:t>
            </a:r>
          </a:p>
          <a:p>
            <a:pPr algn="ctr"/>
            <a:r>
              <a:rPr lang="en-US" sz="1100"/>
              <a:t>combined </a:t>
            </a:r>
          </a:p>
          <a:p>
            <a:pPr algn="ctr"/>
            <a:r>
              <a:rPr lang="en-US" sz="1100"/>
              <a:t>and edited</a:t>
            </a:r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>
            <a:off x="6184900" y="3198813"/>
            <a:ext cx="1312863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Final image </a:t>
            </a:r>
          </a:p>
          <a:p>
            <a:pPr algn="ctr"/>
            <a:r>
              <a:rPr lang="en-US" sz="1100"/>
              <a:t>showing enhanced </a:t>
            </a:r>
          </a:p>
          <a:p>
            <a:pPr algn="ctr"/>
            <a:r>
              <a:rPr lang="en-US" sz="1100"/>
              <a:t>suspended </a:t>
            </a:r>
          </a:p>
          <a:p>
            <a:pPr algn="ctr"/>
            <a:r>
              <a:rPr lang="en-US" sz="1100"/>
              <a:t>sediment</a:t>
            </a:r>
          </a:p>
        </p:txBody>
      </p:sp>
      <p:sp>
        <p:nvSpPr>
          <p:cNvPr id="16393" name="AutoShape 9"/>
          <p:cNvSpPr>
            <a:spLocks noChangeArrowheads="1"/>
          </p:cNvSpPr>
          <p:nvPr/>
        </p:nvSpPr>
        <p:spPr bwMode="auto">
          <a:xfrm>
            <a:off x="7877175" y="3197225"/>
            <a:ext cx="1103313" cy="792163"/>
          </a:xfrm>
          <a:prstGeom prst="flowChartAlternateProcess">
            <a:avLst/>
          </a:prstGeom>
          <a:solidFill>
            <a:srgbClr val="CCFFCC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FGDC metadata </a:t>
            </a:r>
          </a:p>
          <a:p>
            <a:pPr algn="ctr"/>
            <a:r>
              <a:rPr lang="en-US" sz="1100"/>
              <a:t>produced for </a:t>
            </a:r>
          </a:p>
          <a:p>
            <a:pPr algn="ctr"/>
            <a:r>
              <a:rPr lang="en-US" sz="1100"/>
              <a:t>final image</a:t>
            </a:r>
          </a:p>
        </p:txBody>
      </p:sp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5516563" y="5227638"/>
            <a:ext cx="2649537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Final image, metadata, and original </a:t>
            </a:r>
          </a:p>
          <a:p>
            <a:pPr algn="ctr"/>
            <a:r>
              <a:rPr lang="en-US" sz="1200"/>
              <a:t>stacked image uploaded to</a:t>
            </a:r>
          </a:p>
          <a:p>
            <a:pPr algn="ctr"/>
            <a:r>
              <a:rPr lang="en-US" sz="1200"/>
              <a:t>ITSC ftp site</a:t>
            </a:r>
          </a:p>
        </p:txBody>
      </p:sp>
      <p:cxnSp>
        <p:nvCxnSpPr>
          <p:cNvPr id="16395" name="AutoShape 11"/>
          <p:cNvCxnSpPr>
            <a:cxnSpLocks noChangeShapeType="1"/>
            <a:stCxn id="16387" idx="3"/>
            <a:endCxn id="16388" idx="1"/>
          </p:cNvCxnSpPr>
          <p:nvPr/>
        </p:nvCxnSpPr>
        <p:spPr bwMode="auto">
          <a:xfrm>
            <a:off x="2908300" y="1914525"/>
            <a:ext cx="28257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6396" name="AutoShape 12"/>
          <p:cNvCxnSpPr>
            <a:cxnSpLocks noChangeShapeType="1"/>
            <a:stCxn id="16391" idx="2"/>
            <a:endCxn id="16392" idx="0"/>
          </p:cNvCxnSpPr>
          <p:nvPr/>
        </p:nvCxnSpPr>
        <p:spPr bwMode="auto">
          <a:xfrm flipH="1">
            <a:off x="6842125" y="2378075"/>
            <a:ext cx="3175" cy="8207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6397" name="AutoShape 13"/>
          <p:cNvCxnSpPr>
            <a:cxnSpLocks noChangeShapeType="1"/>
            <a:stCxn id="16392" idx="2"/>
            <a:endCxn id="16394" idx="0"/>
          </p:cNvCxnSpPr>
          <p:nvPr/>
        </p:nvCxnSpPr>
        <p:spPr bwMode="auto">
          <a:xfrm>
            <a:off x="6842125" y="3990975"/>
            <a:ext cx="0" cy="12366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6398" name="AutoShape 14"/>
          <p:cNvCxnSpPr>
            <a:cxnSpLocks noChangeShapeType="1"/>
            <a:stCxn id="16388" idx="3"/>
            <a:endCxn id="16389" idx="1"/>
          </p:cNvCxnSpPr>
          <p:nvPr/>
        </p:nvCxnSpPr>
        <p:spPr bwMode="auto">
          <a:xfrm flipV="1">
            <a:off x="4171950" y="1435100"/>
            <a:ext cx="522288" cy="481013"/>
          </a:xfrm>
          <a:prstGeom prst="bentConnector3">
            <a:avLst>
              <a:gd name="adj1" fmla="val 49847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6399" name="AutoShape 15"/>
          <p:cNvCxnSpPr>
            <a:cxnSpLocks noChangeShapeType="1"/>
            <a:stCxn id="16388" idx="3"/>
            <a:endCxn id="16390" idx="1"/>
          </p:cNvCxnSpPr>
          <p:nvPr/>
        </p:nvCxnSpPr>
        <p:spPr bwMode="auto">
          <a:xfrm>
            <a:off x="4171950" y="1916113"/>
            <a:ext cx="527050" cy="5715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6400" name="AutoShape 16"/>
          <p:cNvCxnSpPr>
            <a:cxnSpLocks noChangeShapeType="1"/>
            <a:stCxn id="16389" idx="3"/>
            <a:endCxn id="16391" idx="1"/>
          </p:cNvCxnSpPr>
          <p:nvPr/>
        </p:nvCxnSpPr>
        <p:spPr bwMode="auto">
          <a:xfrm>
            <a:off x="5845175" y="1435100"/>
            <a:ext cx="423863" cy="547688"/>
          </a:xfrm>
          <a:prstGeom prst="bentConnector3">
            <a:avLst>
              <a:gd name="adj1" fmla="val 4981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6401" name="AutoShape 17"/>
          <p:cNvCxnSpPr>
            <a:cxnSpLocks noChangeShapeType="1"/>
            <a:stCxn id="16390" idx="3"/>
            <a:endCxn id="16391" idx="1"/>
          </p:cNvCxnSpPr>
          <p:nvPr/>
        </p:nvCxnSpPr>
        <p:spPr bwMode="auto">
          <a:xfrm flipV="1">
            <a:off x="5849938" y="1982788"/>
            <a:ext cx="419100" cy="504825"/>
          </a:xfrm>
          <a:prstGeom prst="bentConnector3">
            <a:avLst>
              <a:gd name="adj1" fmla="val 4962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6402" name="AutoShape 18"/>
          <p:cNvCxnSpPr>
            <a:cxnSpLocks noChangeShapeType="1"/>
            <a:stCxn id="16393" idx="2"/>
            <a:endCxn id="16394" idx="3"/>
          </p:cNvCxnSpPr>
          <p:nvPr/>
        </p:nvCxnSpPr>
        <p:spPr bwMode="auto">
          <a:xfrm rot="5400000">
            <a:off x="7487444" y="4682331"/>
            <a:ext cx="1620838" cy="2635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6403" name="AutoShape 19"/>
          <p:cNvCxnSpPr>
            <a:cxnSpLocks noChangeShapeType="1"/>
            <a:stCxn id="16387" idx="2"/>
            <a:endCxn id="16394" idx="1"/>
          </p:cNvCxnSpPr>
          <p:nvPr/>
        </p:nvCxnSpPr>
        <p:spPr bwMode="auto">
          <a:xfrm rot="16200000" flipH="1">
            <a:off x="2245519" y="2353469"/>
            <a:ext cx="3314700" cy="322738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6404" name="AutoShape 20"/>
          <p:cNvSpPr>
            <a:spLocks noChangeArrowheads="1"/>
          </p:cNvSpPr>
          <p:nvPr/>
        </p:nvSpPr>
        <p:spPr bwMode="auto">
          <a:xfrm>
            <a:off x="161925" y="1519238"/>
            <a:ext cx="1238250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Original Landsat </a:t>
            </a:r>
          </a:p>
          <a:p>
            <a:pPr algn="ctr"/>
            <a:r>
              <a:rPr lang="en-US" sz="1100"/>
              <a:t>bands downloaded</a:t>
            </a:r>
          </a:p>
          <a:p>
            <a:pPr algn="ctr"/>
            <a:r>
              <a:rPr lang="en-US" sz="1100"/>
              <a:t> from ITSC ftp site</a:t>
            </a:r>
          </a:p>
        </p:txBody>
      </p:sp>
      <p:cxnSp>
        <p:nvCxnSpPr>
          <p:cNvPr id="16405" name="AutoShape 21"/>
          <p:cNvCxnSpPr>
            <a:cxnSpLocks noChangeShapeType="1"/>
            <a:stCxn id="16404" idx="3"/>
            <a:endCxn id="16387" idx="1"/>
          </p:cNvCxnSpPr>
          <p:nvPr/>
        </p:nvCxnSpPr>
        <p:spPr bwMode="auto">
          <a:xfrm flipV="1">
            <a:off x="1400175" y="1914525"/>
            <a:ext cx="26987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16406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5" y="3082925"/>
            <a:ext cx="4371975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84150" y="234950"/>
            <a:ext cx="85026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/>
              <a:t>Product Generation Methodology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1750" y="76200"/>
            <a:ext cx="89598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/>
              <a:t>Visual </a:t>
            </a:r>
            <a:r>
              <a:rPr lang="en-US" sz="2800" dirty="0"/>
              <a:t>inspection and documentation of </a:t>
            </a:r>
            <a:r>
              <a:rPr lang="en-US" sz="2800" dirty="0" smtClean="0"/>
              <a:t>features discovered </a:t>
            </a:r>
            <a:r>
              <a:rPr lang="en-US" sz="2800" dirty="0"/>
              <a:t>in enhancement and processing </a:t>
            </a:r>
            <a:r>
              <a:rPr lang="en-US" sz="2800" dirty="0" smtClean="0"/>
              <a:t>of imagery</a:t>
            </a:r>
            <a:endParaRPr lang="en-US" sz="2800" dirty="0"/>
          </a:p>
        </p:txBody>
      </p:sp>
      <p:pic>
        <p:nvPicPr>
          <p:cNvPr id="18455" name="Picture 23"/>
          <p:cNvPicPr>
            <a:picLocks noChangeAspect="1" noChangeArrowheads="1"/>
          </p:cNvPicPr>
          <p:nvPr/>
        </p:nvPicPr>
        <p:blipFill>
          <a:blip r:embed="rId3" cstate="print"/>
          <a:srcRect l="29411" t="27451" b="15033"/>
          <a:stretch>
            <a:fillRect/>
          </a:stretch>
        </p:blipFill>
        <p:spPr bwMode="auto">
          <a:xfrm>
            <a:off x="4808538" y="2362200"/>
            <a:ext cx="3727450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56" name="Text Box 24"/>
          <p:cNvSpPr txBox="1">
            <a:spLocks noChangeArrowheads="1"/>
          </p:cNvSpPr>
          <p:nvPr/>
        </p:nvSpPr>
        <p:spPr bwMode="auto">
          <a:xfrm>
            <a:off x="4833938" y="4724400"/>
            <a:ext cx="400526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Oil sheen off shore of Louisiana two days after Katrina. This oil was washed out from the oil spills </a:t>
            </a:r>
            <a:r>
              <a:rPr lang="en-US" sz="2000" dirty="0" err="1"/>
              <a:t>onland</a:t>
            </a:r>
            <a:r>
              <a:rPr lang="en-US" sz="2000" dirty="0"/>
              <a:t>. Patterns of the sheen help indicate flow and transport direction.</a:t>
            </a:r>
          </a:p>
        </p:txBody>
      </p:sp>
      <p:pic>
        <p:nvPicPr>
          <p:cNvPr id="18457" name="Picture 25"/>
          <p:cNvPicPr>
            <a:picLocks noChangeAspect="1" noChangeArrowheads="1"/>
          </p:cNvPicPr>
          <p:nvPr/>
        </p:nvPicPr>
        <p:blipFill>
          <a:blip r:embed="rId4" cstate="print"/>
          <a:srcRect l="19298" t="40172" r="48634" b="36058"/>
          <a:stretch>
            <a:fillRect/>
          </a:stretch>
        </p:blipFill>
        <p:spPr bwMode="auto">
          <a:xfrm>
            <a:off x="404813" y="1617663"/>
            <a:ext cx="3883025" cy="21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58" name="Text Box 26"/>
          <p:cNvSpPr txBox="1">
            <a:spLocks noChangeArrowheads="1"/>
          </p:cNvSpPr>
          <p:nvPr/>
        </p:nvSpPr>
        <p:spPr bwMode="auto">
          <a:xfrm>
            <a:off x="407988" y="3848100"/>
            <a:ext cx="386556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Southeasterly pointing wisps of suspended sediment showing normal (pre-Arlene) sediment transport patterns. These wisps correlate with sand ridges on the seafloor. </a:t>
            </a:r>
          </a:p>
        </p:txBody>
      </p:sp>
      <p:sp>
        <p:nvSpPr>
          <p:cNvPr id="18459" name="Line 27"/>
          <p:cNvSpPr>
            <a:spLocks noChangeShapeType="1"/>
          </p:cNvSpPr>
          <p:nvPr/>
        </p:nvSpPr>
        <p:spPr bwMode="auto">
          <a:xfrm flipV="1">
            <a:off x="2082800" y="3149600"/>
            <a:ext cx="179388" cy="196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60" name="Line 28"/>
          <p:cNvSpPr>
            <a:spLocks noChangeShapeType="1"/>
          </p:cNvSpPr>
          <p:nvPr/>
        </p:nvSpPr>
        <p:spPr bwMode="auto">
          <a:xfrm flipV="1">
            <a:off x="3206750" y="2886075"/>
            <a:ext cx="169863" cy="2174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61" name="Line 29"/>
          <p:cNvSpPr>
            <a:spLocks noChangeShapeType="1"/>
          </p:cNvSpPr>
          <p:nvPr/>
        </p:nvSpPr>
        <p:spPr bwMode="auto">
          <a:xfrm flipV="1">
            <a:off x="2386013" y="3055938"/>
            <a:ext cx="179387" cy="196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62" name="Line 30"/>
          <p:cNvSpPr>
            <a:spLocks noChangeShapeType="1"/>
          </p:cNvSpPr>
          <p:nvPr/>
        </p:nvSpPr>
        <p:spPr bwMode="auto">
          <a:xfrm flipV="1">
            <a:off x="5937250" y="4025900"/>
            <a:ext cx="179388" cy="196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63" name="Line 31"/>
          <p:cNvSpPr>
            <a:spLocks noChangeShapeType="1"/>
          </p:cNvSpPr>
          <p:nvPr/>
        </p:nvSpPr>
        <p:spPr bwMode="auto">
          <a:xfrm flipV="1">
            <a:off x="2235200" y="3302000"/>
            <a:ext cx="179388" cy="196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64" name="Line 32"/>
          <p:cNvSpPr>
            <a:spLocks noChangeShapeType="1"/>
          </p:cNvSpPr>
          <p:nvPr/>
        </p:nvSpPr>
        <p:spPr bwMode="auto">
          <a:xfrm flipV="1">
            <a:off x="7494588" y="3197225"/>
            <a:ext cx="179387" cy="196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65" name="Line 33"/>
          <p:cNvSpPr>
            <a:spLocks noChangeShapeType="1"/>
          </p:cNvSpPr>
          <p:nvPr/>
        </p:nvSpPr>
        <p:spPr bwMode="auto">
          <a:xfrm flipV="1">
            <a:off x="5129213" y="3462338"/>
            <a:ext cx="179387" cy="196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5638800" cy="731838"/>
          </a:xfrm>
        </p:spPr>
        <p:txBody>
          <a:bodyPr/>
          <a:lstStyle/>
          <a:p>
            <a:pPr eaLnBrk="1" hangingPunct="1"/>
            <a:r>
              <a:rPr lang="en-US" sz="3200" smtClean="0">
                <a:latin typeface="Arial" charset="0"/>
                <a:cs typeface="Arial" charset="0"/>
              </a:rPr>
              <a:t>Data Product Distribution </a:t>
            </a:r>
          </a:p>
        </p:txBody>
      </p:sp>
      <p:sp>
        <p:nvSpPr>
          <p:cNvPr id="10244" name="TextBox 8"/>
          <p:cNvSpPr txBox="1">
            <a:spLocks noChangeArrowheads="1"/>
          </p:cNvSpPr>
          <p:nvPr/>
        </p:nvSpPr>
        <p:spPr bwMode="auto">
          <a:xfrm>
            <a:off x="76200" y="1066800"/>
            <a:ext cx="2085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http://www.alabamaview.org</a:t>
            </a:r>
          </a:p>
        </p:txBody>
      </p:sp>
      <p:sp>
        <p:nvSpPr>
          <p:cNvPr id="10245" name="TextBox 11"/>
          <p:cNvSpPr txBox="1">
            <a:spLocks noChangeArrowheads="1"/>
          </p:cNvSpPr>
          <p:nvPr/>
        </p:nvSpPr>
        <p:spPr bwMode="auto">
          <a:xfrm>
            <a:off x="2362200" y="6248400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http://ghrc.nsstc.nasa.gov/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295400"/>
            <a:ext cx="39338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2517775"/>
            <a:ext cx="34528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3124200"/>
            <a:ext cx="32004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TextBox 7"/>
          <p:cNvSpPr txBox="1">
            <a:spLocks noChangeArrowheads="1"/>
          </p:cNvSpPr>
          <p:nvPr/>
        </p:nvSpPr>
        <p:spPr bwMode="auto">
          <a:xfrm>
            <a:off x="0" y="5181600"/>
            <a:ext cx="203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http://portal.gsa.state.al.us/</a:t>
            </a:r>
          </a:p>
        </p:txBody>
      </p:sp>
      <p:pic>
        <p:nvPicPr>
          <p:cNvPr id="10250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1295400"/>
            <a:ext cx="4579938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2819400"/>
            <a:ext cx="4044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2" name="TextBox 13"/>
          <p:cNvSpPr txBox="1">
            <a:spLocks noChangeArrowheads="1"/>
          </p:cNvSpPr>
          <p:nvPr/>
        </p:nvSpPr>
        <p:spPr bwMode="auto">
          <a:xfrm>
            <a:off x="4125913" y="1019175"/>
            <a:ext cx="2378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http://phins.sam.usace.army.mil/</a:t>
            </a:r>
          </a:p>
        </p:txBody>
      </p:sp>
      <p:sp>
        <p:nvSpPr>
          <p:cNvPr id="10253" name="TextBox 13"/>
          <p:cNvSpPr txBox="1">
            <a:spLocks noChangeArrowheads="1"/>
          </p:cNvSpPr>
          <p:nvPr/>
        </p:nvSpPr>
        <p:spPr bwMode="auto">
          <a:xfrm>
            <a:off x="6096000" y="3429000"/>
            <a:ext cx="18938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http://sands.itsc.uah.edu/</a:t>
            </a:r>
          </a:p>
        </p:txBody>
      </p:sp>
      <p:pic>
        <p:nvPicPr>
          <p:cNvPr id="10254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3857625"/>
            <a:ext cx="345757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5" name="TextBox 11"/>
          <p:cNvSpPr txBox="1">
            <a:spLocks noChangeArrowheads="1"/>
          </p:cNvSpPr>
          <p:nvPr/>
        </p:nvSpPr>
        <p:spPr bwMode="auto">
          <a:xfrm>
            <a:off x="6248400" y="6324600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http://www.alabamaview.org/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5638800" cy="731838"/>
          </a:xfrm>
        </p:spPr>
        <p:txBody>
          <a:bodyPr/>
          <a:lstStyle/>
          <a:p>
            <a:pPr eaLnBrk="1" hangingPunct="1"/>
            <a:r>
              <a:rPr lang="en-US" sz="3200" smtClean="0">
                <a:latin typeface="Arial" charset="0"/>
                <a:cs typeface="Arial" charset="0"/>
              </a:rPr>
              <a:t>Related Coastal Projects</a:t>
            </a:r>
          </a:p>
        </p:txBody>
      </p:sp>
      <p:pic>
        <p:nvPicPr>
          <p:cNvPr id="1229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219200"/>
            <a:ext cx="23622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143000"/>
            <a:ext cx="2590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1905000"/>
            <a:ext cx="253365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2971800"/>
            <a:ext cx="23145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0" y="3886200"/>
            <a:ext cx="231457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0" y="2133600"/>
            <a:ext cx="2233613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9800" y="3581400"/>
            <a:ext cx="2714625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9" name="TextBox 27"/>
          <p:cNvSpPr txBox="1">
            <a:spLocks noChangeArrowheads="1"/>
          </p:cNvSpPr>
          <p:nvPr/>
        </p:nvSpPr>
        <p:spPr bwMode="auto">
          <a:xfrm>
            <a:off x="327025" y="5638800"/>
            <a:ext cx="24161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NASA Tropical Storm </a:t>
            </a:r>
          </a:p>
          <a:p>
            <a:r>
              <a:rPr lang="en-US"/>
              <a:t>Field Campaigns</a:t>
            </a:r>
          </a:p>
        </p:txBody>
      </p:sp>
      <p:sp>
        <p:nvSpPr>
          <p:cNvPr id="12300" name="TextBox 28"/>
          <p:cNvSpPr txBox="1">
            <a:spLocks noChangeArrowheads="1"/>
          </p:cNvSpPr>
          <p:nvPr/>
        </p:nvSpPr>
        <p:spPr bwMode="auto">
          <a:xfrm>
            <a:off x="6705600" y="1219200"/>
            <a:ext cx="1039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SERVIR</a:t>
            </a:r>
          </a:p>
        </p:txBody>
      </p:sp>
      <p:sp>
        <p:nvSpPr>
          <p:cNvPr id="12301" name="TextBox 29"/>
          <p:cNvSpPr txBox="1">
            <a:spLocks noChangeArrowheads="1"/>
          </p:cNvSpPr>
          <p:nvPr/>
        </p:nvSpPr>
        <p:spPr bwMode="auto">
          <a:xfrm>
            <a:off x="7543800" y="2133600"/>
            <a:ext cx="1017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GoMRC</a:t>
            </a:r>
          </a:p>
        </p:txBody>
      </p:sp>
      <p:sp>
        <p:nvSpPr>
          <p:cNvPr id="12302" name="TextBox 30"/>
          <p:cNvSpPr txBox="1">
            <a:spLocks noChangeArrowheads="1"/>
          </p:cNvSpPr>
          <p:nvPr/>
        </p:nvSpPr>
        <p:spPr bwMode="auto">
          <a:xfrm>
            <a:off x="7924800" y="3276600"/>
            <a:ext cx="1017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SCOOP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667000"/>
            <a:ext cx="6629400" cy="1295400"/>
          </a:xfrm>
        </p:spPr>
        <p:txBody>
          <a:bodyPr/>
          <a:lstStyle/>
          <a:p>
            <a:r>
              <a:rPr lang="en-US" dirty="0" smtClean="0"/>
              <a:t>Backup Charts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760413" y="5243513"/>
            <a:ext cx="1233487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Stacked</a:t>
            </a:r>
          </a:p>
          <a:p>
            <a:pPr algn="ctr"/>
            <a:r>
              <a:rPr lang="en-US" sz="1200"/>
              <a:t>Landsat</a:t>
            </a:r>
          </a:p>
          <a:p>
            <a:pPr algn="ctr"/>
            <a:r>
              <a:rPr lang="en-US" sz="1200"/>
              <a:t>scene</a:t>
            </a:r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2370138" y="5211763"/>
            <a:ext cx="1190625" cy="11588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Land </a:t>
            </a:r>
          </a:p>
          <a:p>
            <a:pPr algn="ctr"/>
            <a:r>
              <a:rPr lang="en-US" sz="1200"/>
              <a:t>pixels deleted </a:t>
            </a:r>
          </a:p>
          <a:p>
            <a:pPr algn="ctr"/>
            <a:r>
              <a:rPr lang="en-US" sz="1200"/>
              <a:t>with polygon </a:t>
            </a:r>
          </a:p>
          <a:p>
            <a:pPr algn="ctr"/>
            <a:r>
              <a:rPr lang="en-US" sz="1200"/>
              <a:t>mask</a:t>
            </a:r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3938588" y="5243513"/>
            <a:ext cx="1233487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Stacked Landsat </a:t>
            </a:r>
          </a:p>
          <a:p>
            <a:pPr algn="ctr"/>
            <a:r>
              <a:rPr lang="en-US" sz="1200"/>
              <a:t>scene </a:t>
            </a:r>
          </a:p>
          <a:p>
            <a:pPr algn="ctr"/>
            <a:r>
              <a:rPr lang="en-US" sz="1200"/>
              <a:t>minus land</a:t>
            </a:r>
          </a:p>
        </p:txBody>
      </p:sp>
      <p:cxnSp>
        <p:nvCxnSpPr>
          <p:cNvPr id="2061" name="AutoShape 13"/>
          <p:cNvCxnSpPr>
            <a:cxnSpLocks noChangeShapeType="1"/>
            <a:stCxn id="2056" idx="3"/>
            <a:endCxn id="2058" idx="2"/>
          </p:cNvCxnSpPr>
          <p:nvPr/>
        </p:nvCxnSpPr>
        <p:spPr bwMode="auto">
          <a:xfrm>
            <a:off x="1993900" y="5791200"/>
            <a:ext cx="3762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062" name="AutoShape 14"/>
          <p:cNvCxnSpPr>
            <a:cxnSpLocks noChangeShapeType="1"/>
            <a:stCxn id="2058" idx="6"/>
            <a:endCxn id="2059" idx="1"/>
          </p:cNvCxnSpPr>
          <p:nvPr/>
        </p:nvCxnSpPr>
        <p:spPr bwMode="auto">
          <a:xfrm>
            <a:off x="3560763" y="5791200"/>
            <a:ext cx="3778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1447800" y="744538"/>
            <a:ext cx="1362075" cy="48895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Landsat Band 1</a:t>
            </a:r>
          </a:p>
        </p:txBody>
      </p:sp>
      <p:sp>
        <p:nvSpPr>
          <p:cNvPr id="2064" name="Oval 16"/>
          <p:cNvSpPr>
            <a:spLocks noChangeArrowheads="1"/>
          </p:cNvSpPr>
          <p:nvPr/>
        </p:nvSpPr>
        <p:spPr bwMode="auto">
          <a:xfrm>
            <a:off x="4424363" y="1671638"/>
            <a:ext cx="1190625" cy="11588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Bands </a:t>
            </a:r>
          </a:p>
          <a:p>
            <a:pPr algn="ctr"/>
            <a:r>
              <a:rPr lang="en-US" sz="1200"/>
              <a:t>1, 2, 3, </a:t>
            </a:r>
          </a:p>
          <a:p>
            <a:pPr algn="ctr"/>
            <a:r>
              <a:rPr lang="en-US" sz="1200"/>
              <a:t>4, 5, and 7 </a:t>
            </a:r>
          </a:p>
          <a:p>
            <a:pPr algn="ctr"/>
            <a:r>
              <a:rPr lang="en-US" sz="1200"/>
              <a:t>are stacked</a:t>
            </a:r>
          </a:p>
        </p:txBody>
      </p:sp>
      <p:cxnSp>
        <p:nvCxnSpPr>
          <p:cNvPr id="2065" name="AutoShape 17"/>
          <p:cNvCxnSpPr>
            <a:cxnSpLocks noChangeShapeType="1"/>
            <a:stCxn id="2063" idx="3"/>
            <a:endCxn id="2064" idx="2"/>
          </p:cNvCxnSpPr>
          <p:nvPr/>
        </p:nvCxnSpPr>
        <p:spPr bwMode="auto">
          <a:xfrm>
            <a:off x="2809875" y="989013"/>
            <a:ext cx="1614488" cy="12620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6407150" y="1716088"/>
            <a:ext cx="1233488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Stacked 7-band</a:t>
            </a:r>
          </a:p>
          <a:p>
            <a:pPr algn="ctr"/>
            <a:r>
              <a:rPr lang="en-US" sz="1200"/>
              <a:t>Landsat scene </a:t>
            </a:r>
          </a:p>
        </p:txBody>
      </p:sp>
      <p:cxnSp>
        <p:nvCxnSpPr>
          <p:cNvPr id="2067" name="AutoShape 19"/>
          <p:cNvCxnSpPr>
            <a:cxnSpLocks noChangeShapeType="1"/>
            <a:stCxn id="2064" idx="6"/>
            <a:endCxn id="2066" idx="1"/>
          </p:cNvCxnSpPr>
          <p:nvPr/>
        </p:nvCxnSpPr>
        <p:spPr bwMode="auto">
          <a:xfrm>
            <a:off x="5614988" y="2251075"/>
            <a:ext cx="792162" cy="12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1447800" y="1323975"/>
            <a:ext cx="1362075" cy="48895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Landsat Band 2</a:t>
            </a:r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1446213" y="1903413"/>
            <a:ext cx="1362075" cy="48895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Landsat Band 3</a:t>
            </a:r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1446213" y="2482850"/>
            <a:ext cx="1362075" cy="48895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Landsat Band 4</a:t>
            </a:r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1446213" y="3062288"/>
            <a:ext cx="1362075" cy="48895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Landsat Band 5</a:t>
            </a:r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1446213" y="3643313"/>
            <a:ext cx="1362075" cy="48895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Landsat Band 7</a:t>
            </a:r>
          </a:p>
        </p:txBody>
      </p:sp>
      <p:cxnSp>
        <p:nvCxnSpPr>
          <p:cNvPr id="2073" name="AutoShape 25"/>
          <p:cNvCxnSpPr>
            <a:cxnSpLocks noChangeShapeType="1"/>
            <a:stCxn id="2068" idx="3"/>
            <a:endCxn id="2064" idx="2"/>
          </p:cNvCxnSpPr>
          <p:nvPr/>
        </p:nvCxnSpPr>
        <p:spPr bwMode="auto">
          <a:xfrm>
            <a:off x="2809875" y="1568450"/>
            <a:ext cx="1614488" cy="682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074" name="AutoShape 26"/>
          <p:cNvCxnSpPr>
            <a:cxnSpLocks noChangeShapeType="1"/>
            <a:stCxn id="2069" idx="3"/>
            <a:endCxn id="2064" idx="2"/>
          </p:cNvCxnSpPr>
          <p:nvPr/>
        </p:nvCxnSpPr>
        <p:spPr bwMode="auto">
          <a:xfrm>
            <a:off x="2808288" y="2147888"/>
            <a:ext cx="1616075" cy="1031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075" name="AutoShape 27"/>
          <p:cNvCxnSpPr>
            <a:cxnSpLocks noChangeShapeType="1"/>
            <a:stCxn id="2070" idx="3"/>
            <a:endCxn id="2064" idx="2"/>
          </p:cNvCxnSpPr>
          <p:nvPr/>
        </p:nvCxnSpPr>
        <p:spPr bwMode="auto">
          <a:xfrm flipV="1">
            <a:off x="2808288" y="2251075"/>
            <a:ext cx="1616075" cy="4762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076" name="AutoShape 28"/>
          <p:cNvCxnSpPr>
            <a:cxnSpLocks noChangeShapeType="1"/>
            <a:stCxn id="2071" idx="3"/>
            <a:endCxn id="2064" idx="2"/>
          </p:cNvCxnSpPr>
          <p:nvPr/>
        </p:nvCxnSpPr>
        <p:spPr bwMode="auto">
          <a:xfrm flipV="1">
            <a:off x="2808288" y="2251075"/>
            <a:ext cx="1616075" cy="10556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077" name="AutoShape 29"/>
          <p:cNvCxnSpPr>
            <a:cxnSpLocks noChangeShapeType="1"/>
            <a:stCxn id="2072" idx="3"/>
            <a:endCxn id="2064" idx="2"/>
          </p:cNvCxnSpPr>
          <p:nvPr/>
        </p:nvCxnSpPr>
        <p:spPr bwMode="auto">
          <a:xfrm flipV="1">
            <a:off x="2808288" y="2251075"/>
            <a:ext cx="1616075" cy="16367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078" name="Oval 30"/>
          <p:cNvSpPr>
            <a:spLocks noChangeArrowheads="1"/>
          </p:cNvSpPr>
          <p:nvPr/>
        </p:nvSpPr>
        <p:spPr bwMode="auto">
          <a:xfrm>
            <a:off x="5548313" y="5211763"/>
            <a:ext cx="1190625" cy="11588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Identification </a:t>
            </a:r>
          </a:p>
          <a:p>
            <a:pPr algn="ctr"/>
            <a:r>
              <a:rPr lang="en-US" sz="1000"/>
              <a:t>and deletion </a:t>
            </a:r>
          </a:p>
          <a:p>
            <a:pPr algn="ctr"/>
            <a:r>
              <a:rPr lang="en-US" sz="1000"/>
              <a:t>of cloud pixels </a:t>
            </a:r>
          </a:p>
          <a:p>
            <a:pPr algn="ctr"/>
            <a:r>
              <a:rPr lang="en-US" sz="1000"/>
              <a:t>via </a:t>
            </a:r>
          </a:p>
          <a:p>
            <a:pPr algn="ctr"/>
            <a:r>
              <a:rPr lang="en-US" sz="1000"/>
              <a:t>unsupervised </a:t>
            </a:r>
          </a:p>
          <a:p>
            <a:pPr algn="ctr"/>
            <a:r>
              <a:rPr lang="en-US" sz="1000"/>
              <a:t>classification</a:t>
            </a:r>
          </a:p>
        </p:txBody>
      </p:sp>
      <p:cxnSp>
        <p:nvCxnSpPr>
          <p:cNvPr id="2079" name="AutoShape 31"/>
          <p:cNvCxnSpPr>
            <a:cxnSpLocks noChangeShapeType="1"/>
            <a:stCxn id="2059" idx="3"/>
            <a:endCxn id="2078" idx="2"/>
          </p:cNvCxnSpPr>
          <p:nvPr/>
        </p:nvCxnSpPr>
        <p:spPr bwMode="auto">
          <a:xfrm>
            <a:off x="5172075" y="5791200"/>
            <a:ext cx="3762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7116763" y="5243513"/>
            <a:ext cx="1233487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Stacked Landsat </a:t>
            </a:r>
          </a:p>
          <a:p>
            <a:pPr algn="ctr"/>
            <a:r>
              <a:rPr lang="en-US" sz="1200"/>
              <a:t>scene minus </a:t>
            </a:r>
          </a:p>
          <a:p>
            <a:pPr algn="ctr"/>
            <a:r>
              <a:rPr lang="en-US" sz="1200"/>
              <a:t>land and </a:t>
            </a:r>
          </a:p>
          <a:p>
            <a:pPr algn="ctr"/>
            <a:r>
              <a:rPr lang="en-US" sz="1200"/>
              <a:t>minus clouds</a:t>
            </a:r>
          </a:p>
          <a:p>
            <a:pPr algn="ctr"/>
            <a:r>
              <a:rPr lang="en-US" sz="1200"/>
              <a:t>(cloudless water)</a:t>
            </a:r>
          </a:p>
        </p:txBody>
      </p:sp>
      <p:cxnSp>
        <p:nvCxnSpPr>
          <p:cNvPr id="2081" name="AutoShape 33"/>
          <p:cNvCxnSpPr>
            <a:cxnSpLocks noChangeShapeType="1"/>
            <a:stCxn id="2078" idx="6"/>
            <a:endCxn id="2080" idx="1"/>
          </p:cNvCxnSpPr>
          <p:nvPr/>
        </p:nvCxnSpPr>
        <p:spPr bwMode="auto">
          <a:xfrm>
            <a:off x="6738938" y="5791200"/>
            <a:ext cx="3778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082" name="Line 34"/>
          <p:cNvSpPr>
            <a:spLocks noChangeShapeType="1"/>
          </p:cNvSpPr>
          <p:nvPr/>
        </p:nvSpPr>
        <p:spPr bwMode="auto">
          <a:xfrm>
            <a:off x="158750" y="4473575"/>
            <a:ext cx="872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83" name="Text Box 35"/>
          <p:cNvSpPr txBox="1">
            <a:spLocks noChangeArrowheads="1"/>
          </p:cNvSpPr>
          <p:nvPr/>
        </p:nvSpPr>
        <p:spPr bwMode="auto">
          <a:xfrm>
            <a:off x="180975" y="149225"/>
            <a:ext cx="8580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Step 1: Stacking bands for a given Landsat scene (path, row, day)</a:t>
            </a:r>
          </a:p>
        </p:txBody>
      </p:sp>
      <p:sp>
        <p:nvSpPr>
          <p:cNvPr id="2084" name="Text Box 36"/>
          <p:cNvSpPr txBox="1">
            <a:spLocks noChangeArrowheads="1"/>
          </p:cNvSpPr>
          <p:nvPr/>
        </p:nvSpPr>
        <p:spPr bwMode="auto">
          <a:xfrm>
            <a:off x="173038" y="4562475"/>
            <a:ext cx="855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Step 2: Deleting land and clouds to reduce pixel confusion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819400"/>
            <a:ext cx="20478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225"/>
            <a:ext cx="91440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itle 1"/>
          <p:cNvSpPr>
            <a:spLocks noGrp="1"/>
          </p:cNvSpPr>
          <p:nvPr>
            <p:ph type="title"/>
          </p:nvPr>
        </p:nvSpPr>
        <p:spPr>
          <a:xfrm>
            <a:off x="2362200" y="228600"/>
            <a:ext cx="5257800" cy="7620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Arial" charset="0"/>
                <a:cs typeface="Arial" charset="0"/>
              </a:rPr>
              <a:t>Objectives</a:t>
            </a:r>
          </a:p>
        </p:txBody>
      </p:sp>
      <p:sp>
        <p:nvSpPr>
          <p:cNvPr id="3077" name="TextBox 2"/>
          <p:cNvSpPr txBox="1">
            <a:spLocks noChangeArrowheads="1"/>
          </p:cNvSpPr>
          <p:nvPr/>
        </p:nvSpPr>
        <p:spPr bwMode="auto">
          <a:xfrm>
            <a:off x="76200" y="1828800"/>
            <a:ext cx="89154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 </a:t>
            </a:r>
            <a:r>
              <a:rPr lang="en-US" sz="2400"/>
              <a:t>Help resolve the GOMA priority issues by providing sediment related decision support products to groups involved in coastal management, conservation, planning, </a:t>
            </a:r>
          </a:p>
          <a:p>
            <a:pPr algn="ctr"/>
            <a:r>
              <a:rPr lang="en-US" sz="2400"/>
              <a:t>recovery, and mitigation</a:t>
            </a:r>
          </a:p>
          <a:p>
            <a:pPr algn="ctr"/>
            <a:endParaRPr lang="en-US" sz="2400"/>
          </a:p>
          <a:p>
            <a:endParaRPr lang="en-US" sz="2400"/>
          </a:p>
          <a:p>
            <a:endParaRPr lang="en-US" sz="2400"/>
          </a:p>
          <a:p>
            <a:pPr algn="ctr"/>
            <a:r>
              <a:rPr lang="en-US" sz="2400"/>
              <a:t>Provide end users the opportunity to better analyze, detect, and identify compositions and patterns of suspended sediment and sediment deposits.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579438" y="958850"/>
            <a:ext cx="1233487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Stacked 7-band</a:t>
            </a:r>
          </a:p>
          <a:p>
            <a:pPr algn="ctr"/>
            <a:r>
              <a:rPr lang="en-US" sz="1200"/>
              <a:t>cloudless water </a:t>
            </a:r>
          </a:p>
          <a:p>
            <a:pPr algn="ctr"/>
            <a:r>
              <a:rPr lang="en-US" sz="1200"/>
              <a:t>pixels</a:t>
            </a:r>
          </a:p>
        </p:txBody>
      </p:sp>
      <p:sp>
        <p:nvSpPr>
          <p:cNvPr id="3076" name="Oval 4"/>
          <p:cNvSpPr>
            <a:spLocks noChangeArrowheads="1"/>
          </p:cNvSpPr>
          <p:nvPr/>
        </p:nvSpPr>
        <p:spPr bwMode="auto">
          <a:xfrm>
            <a:off x="2189163" y="927100"/>
            <a:ext cx="1190625" cy="11588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Band ratio</a:t>
            </a:r>
          </a:p>
          <a:p>
            <a:pPr algn="ctr"/>
            <a:r>
              <a:rPr lang="en-US" sz="1200"/>
              <a:t> B3/B1</a:t>
            </a: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3757613" y="958850"/>
            <a:ext cx="1233487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Output grid of </a:t>
            </a:r>
          </a:p>
          <a:p>
            <a:pPr algn="ctr"/>
            <a:r>
              <a:rPr lang="en-US" sz="1200"/>
              <a:t>B3/B1</a:t>
            </a:r>
          </a:p>
        </p:txBody>
      </p:sp>
      <p:cxnSp>
        <p:nvCxnSpPr>
          <p:cNvPr id="3078" name="AutoShape 6"/>
          <p:cNvCxnSpPr>
            <a:cxnSpLocks noChangeShapeType="1"/>
            <a:stCxn id="3075" idx="3"/>
            <a:endCxn id="3076" idx="2"/>
          </p:cNvCxnSpPr>
          <p:nvPr/>
        </p:nvCxnSpPr>
        <p:spPr bwMode="auto">
          <a:xfrm>
            <a:off x="1812925" y="1506538"/>
            <a:ext cx="3762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079" name="AutoShape 7"/>
          <p:cNvCxnSpPr>
            <a:cxnSpLocks noChangeShapeType="1"/>
            <a:stCxn id="3076" idx="6"/>
            <a:endCxn id="3077" idx="1"/>
          </p:cNvCxnSpPr>
          <p:nvPr/>
        </p:nvCxnSpPr>
        <p:spPr bwMode="auto">
          <a:xfrm>
            <a:off x="3379788" y="1506538"/>
            <a:ext cx="3778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84150" y="234950"/>
            <a:ext cx="8548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Step 3: Running and comparing enhancement techniques</a:t>
            </a:r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604838" y="2344738"/>
            <a:ext cx="1233487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Stacked 7-band</a:t>
            </a:r>
          </a:p>
          <a:p>
            <a:pPr algn="ctr"/>
            <a:r>
              <a:rPr lang="en-US" sz="1200"/>
              <a:t>cloudless water </a:t>
            </a:r>
          </a:p>
          <a:p>
            <a:pPr algn="ctr"/>
            <a:r>
              <a:rPr lang="en-US" sz="1200"/>
              <a:t>pixels</a:t>
            </a:r>
          </a:p>
        </p:txBody>
      </p:sp>
      <p:sp>
        <p:nvSpPr>
          <p:cNvPr id="3086" name="Oval 14"/>
          <p:cNvSpPr>
            <a:spLocks noChangeArrowheads="1"/>
          </p:cNvSpPr>
          <p:nvPr/>
        </p:nvSpPr>
        <p:spPr bwMode="auto">
          <a:xfrm>
            <a:off x="2214563" y="2312988"/>
            <a:ext cx="1190625" cy="11588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Band ratio</a:t>
            </a:r>
          </a:p>
          <a:p>
            <a:pPr algn="ctr"/>
            <a:r>
              <a:rPr lang="en-US" sz="1200"/>
              <a:t> B2/B1</a:t>
            </a:r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>
            <a:off x="3783013" y="2344738"/>
            <a:ext cx="1233487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Output grid of </a:t>
            </a:r>
          </a:p>
          <a:p>
            <a:pPr algn="ctr"/>
            <a:r>
              <a:rPr lang="en-US" sz="1200"/>
              <a:t>B2/B1</a:t>
            </a:r>
          </a:p>
        </p:txBody>
      </p:sp>
      <p:cxnSp>
        <p:nvCxnSpPr>
          <p:cNvPr id="3088" name="AutoShape 16"/>
          <p:cNvCxnSpPr>
            <a:cxnSpLocks noChangeShapeType="1"/>
            <a:stCxn id="3085" idx="3"/>
            <a:endCxn id="3086" idx="2"/>
          </p:cNvCxnSpPr>
          <p:nvPr/>
        </p:nvCxnSpPr>
        <p:spPr bwMode="auto">
          <a:xfrm>
            <a:off x="1838325" y="2892425"/>
            <a:ext cx="3762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089" name="AutoShape 17"/>
          <p:cNvCxnSpPr>
            <a:cxnSpLocks noChangeShapeType="1"/>
            <a:stCxn id="3086" idx="6"/>
            <a:endCxn id="3087" idx="1"/>
          </p:cNvCxnSpPr>
          <p:nvPr/>
        </p:nvCxnSpPr>
        <p:spPr bwMode="auto">
          <a:xfrm>
            <a:off x="3405188" y="2892425"/>
            <a:ext cx="3778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614363" y="3727450"/>
            <a:ext cx="1233487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Stacked 7-band</a:t>
            </a:r>
          </a:p>
          <a:p>
            <a:pPr algn="ctr"/>
            <a:r>
              <a:rPr lang="en-US" sz="1200"/>
              <a:t>cloudless water </a:t>
            </a:r>
          </a:p>
          <a:p>
            <a:pPr algn="ctr"/>
            <a:r>
              <a:rPr lang="en-US" sz="1200"/>
              <a:t>pixels</a:t>
            </a:r>
          </a:p>
        </p:txBody>
      </p:sp>
      <p:sp>
        <p:nvSpPr>
          <p:cNvPr id="3091" name="Oval 19"/>
          <p:cNvSpPr>
            <a:spLocks noChangeArrowheads="1"/>
          </p:cNvSpPr>
          <p:nvPr/>
        </p:nvSpPr>
        <p:spPr bwMode="auto">
          <a:xfrm>
            <a:off x="2224088" y="3695700"/>
            <a:ext cx="1190625" cy="11588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Clay </a:t>
            </a:r>
          </a:p>
          <a:p>
            <a:pPr algn="ctr"/>
            <a:r>
              <a:rPr lang="en-US" sz="1200"/>
              <a:t>enhancement</a:t>
            </a:r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3792538" y="3727450"/>
            <a:ext cx="1233487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Output grid of </a:t>
            </a:r>
          </a:p>
          <a:p>
            <a:pPr algn="ctr"/>
            <a:r>
              <a:rPr lang="en-US" sz="1200"/>
              <a:t>clay </a:t>
            </a:r>
          </a:p>
          <a:p>
            <a:pPr algn="ctr"/>
            <a:r>
              <a:rPr lang="en-US" sz="1200"/>
              <a:t>enhancement</a:t>
            </a:r>
          </a:p>
        </p:txBody>
      </p:sp>
      <p:cxnSp>
        <p:nvCxnSpPr>
          <p:cNvPr id="3093" name="AutoShape 21"/>
          <p:cNvCxnSpPr>
            <a:cxnSpLocks noChangeShapeType="1"/>
            <a:stCxn id="3090" idx="3"/>
            <a:endCxn id="3091" idx="2"/>
          </p:cNvCxnSpPr>
          <p:nvPr/>
        </p:nvCxnSpPr>
        <p:spPr bwMode="auto">
          <a:xfrm>
            <a:off x="1847850" y="4275138"/>
            <a:ext cx="3762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094" name="AutoShape 22"/>
          <p:cNvCxnSpPr>
            <a:cxnSpLocks noChangeShapeType="1"/>
            <a:stCxn id="3091" idx="6"/>
            <a:endCxn id="3092" idx="1"/>
          </p:cNvCxnSpPr>
          <p:nvPr/>
        </p:nvCxnSpPr>
        <p:spPr bwMode="auto">
          <a:xfrm>
            <a:off x="3414713" y="4275138"/>
            <a:ext cx="3778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3095" name="AutoShape 23"/>
          <p:cNvSpPr>
            <a:spLocks noChangeArrowheads="1"/>
          </p:cNvSpPr>
          <p:nvPr/>
        </p:nvSpPr>
        <p:spPr bwMode="auto">
          <a:xfrm>
            <a:off x="604838" y="5065713"/>
            <a:ext cx="1233487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Stacked 7-band</a:t>
            </a:r>
          </a:p>
          <a:p>
            <a:pPr algn="ctr"/>
            <a:r>
              <a:rPr lang="en-US" sz="1200"/>
              <a:t>cloudless water </a:t>
            </a:r>
          </a:p>
          <a:p>
            <a:pPr algn="ctr"/>
            <a:r>
              <a:rPr lang="en-US" sz="1200"/>
              <a:t>pixels</a:t>
            </a:r>
          </a:p>
        </p:txBody>
      </p:sp>
      <p:sp>
        <p:nvSpPr>
          <p:cNvPr id="3096" name="Oval 24"/>
          <p:cNvSpPr>
            <a:spLocks noChangeArrowheads="1"/>
          </p:cNvSpPr>
          <p:nvPr/>
        </p:nvSpPr>
        <p:spPr bwMode="auto">
          <a:xfrm>
            <a:off x="2214563" y="5033963"/>
            <a:ext cx="1190625" cy="11588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Iron oxide </a:t>
            </a:r>
          </a:p>
          <a:p>
            <a:pPr algn="ctr"/>
            <a:r>
              <a:rPr lang="en-US" sz="1200"/>
              <a:t>enhancement</a:t>
            </a:r>
          </a:p>
        </p:txBody>
      </p:sp>
      <p:sp>
        <p:nvSpPr>
          <p:cNvPr id="3097" name="AutoShape 25"/>
          <p:cNvSpPr>
            <a:spLocks noChangeArrowheads="1"/>
          </p:cNvSpPr>
          <p:nvPr/>
        </p:nvSpPr>
        <p:spPr bwMode="auto">
          <a:xfrm>
            <a:off x="3783013" y="5065713"/>
            <a:ext cx="1233487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Output grid of </a:t>
            </a:r>
          </a:p>
          <a:p>
            <a:pPr algn="ctr"/>
            <a:r>
              <a:rPr lang="en-US" sz="1200"/>
              <a:t>Iron oxide </a:t>
            </a:r>
          </a:p>
          <a:p>
            <a:pPr algn="ctr"/>
            <a:r>
              <a:rPr lang="en-US" sz="1200"/>
              <a:t>enhancement</a:t>
            </a:r>
          </a:p>
        </p:txBody>
      </p:sp>
      <p:cxnSp>
        <p:nvCxnSpPr>
          <p:cNvPr id="3098" name="AutoShape 26"/>
          <p:cNvCxnSpPr>
            <a:cxnSpLocks noChangeShapeType="1"/>
            <a:stCxn id="3095" idx="3"/>
            <a:endCxn id="3096" idx="2"/>
          </p:cNvCxnSpPr>
          <p:nvPr/>
        </p:nvCxnSpPr>
        <p:spPr bwMode="auto">
          <a:xfrm>
            <a:off x="1838325" y="5613400"/>
            <a:ext cx="3762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099" name="AutoShape 27"/>
          <p:cNvCxnSpPr>
            <a:cxnSpLocks noChangeShapeType="1"/>
            <a:stCxn id="3096" idx="6"/>
            <a:endCxn id="3097" idx="1"/>
          </p:cNvCxnSpPr>
          <p:nvPr/>
        </p:nvCxnSpPr>
        <p:spPr bwMode="auto">
          <a:xfrm>
            <a:off x="3405188" y="5613400"/>
            <a:ext cx="3778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3101" name="AutoShape 29"/>
          <p:cNvSpPr>
            <a:spLocks noChangeArrowheads="1"/>
          </p:cNvSpPr>
          <p:nvPr/>
        </p:nvSpPr>
        <p:spPr bwMode="auto">
          <a:xfrm>
            <a:off x="5741988" y="3008313"/>
            <a:ext cx="1308100" cy="1117600"/>
          </a:xfrm>
          <a:prstGeom prst="hexagon">
            <a:avLst>
              <a:gd name="adj" fmla="val 29261"/>
              <a:gd name="vf" fmla="val 115470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Visual </a:t>
            </a:r>
          </a:p>
          <a:p>
            <a:pPr algn="ctr"/>
            <a:r>
              <a:rPr lang="en-US" sz="1200"/>
              <a:t>comparison of </a:t>
            </a:r>
          </a:p>
          <a:p>
            <a:pPr algn="ctr"/>
            <a:r>
              <a:rPr lang="en-US" sz="1200"/>
              <a:t>enhancement </a:t>
            </a:r>
          </a:p>
          <a:p>
            <a:pPr algn="ctr"/>
            <a:r>
              <a:rPr lang="en-US" sz="1200"/>
              <a:t>techniques</a:t>
            </a:r>
          </a:p>
        </p:txBody>
      </p:sp>
      <p:cxnSp>
        <p:nvCxnSpPr>
          <p:cNvPr id="3103" name="AutoShape 31"/>
          <p:cNvCxnSpPr>
            <a:cxnSpLocks noChangeShapeType="1"/>
            <a:stCxn id="3077" idx="3"/>
            <a:endCxn id="3101" idx="1"/>
          </p:cNvCxnSpPr>
          <p:nvPr/>
        </p:nvCxnSpPr>
        <p:spPr bwMode="auto">
          <a:xfrm>
            <a:off x="4991100" y="1506538"/>
            <a:ext cx="750888" cy="20605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104" name="AutoShape 32"/>
          <p:cNvCxnSpPr>
            <a:cxnSpLocks noChangeShapeType="1"/>
            <a:stCxn id="3087" idx="3"/>
            <a:endCxn id="3101" idx="1"/>
          </p:cNvCxnSpPr>
          <p:nvPr/>
        </p:nvCxnSpPr>
        <p:spPr bwMode="auto">
          <a:xfrm>
            <a:off x="5016500" y="2892425"/>
            <a:ext cx="725488" cy="6746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105" name="AutoShape 33"/>
          <p:cNvCxnSpPr>
            <a:cxnSpLocks noChangeShapeType="1"/>
            <a:stCxn id="3092" idx="3"/>
            <a:endCxn id="3101" idx="1"/>
          </p:cNvCxnSpPr>
          <p:nvPr/>
        </p:nvCxnSpPr>
        <p:spPr bwMode="auto">
          <a:xfrm flipV="1">
            <a:off x="5026025" y="3567113"/>
            <a:ext cx="715963" cy="7080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106" name="AutoShape 34"/>
          <p:cNvCxnSpPr>
            <a:cxnSpLocks noChangeShapeType="1"/>
            <a:stCxn id="3097" idx="3"/>
            <a:endCxn id="3101" idx="1"/>
          </p:cNvCxnSpPr>
          <p:nvPr/>
        </p:nvCxnSpPr>
        <p:spPr bwMode="auto">
          <a:xfrm flipV="1">
            <a:off x="5016500" y="3567113"/>
            <a:ext cx="725488" cy="20462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110" name="AutoShape 38"/>
          <p:cNvCxnSpPr>
            <a:cxnSpLocks noChangeShapeType="1"/>
            <a:stCxn id="3101" idx="3"/>
            <a:endCxn id="3114" idx="2"/>
          </p:cNvCxnSpPr>
          <p:nvPr/>
        </p:nvCxnSpPr>
        <p:spPr bwMode="auto">
          <a:xfrm flipV="1">
            <a:off x="7050088" y="2190750"/>
            <a:ext cx="404812" cy="13763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111" name="AutoShape 39"/>
          <p:cNvCxnSpPr>
            <a:cxnSpLocks noChangeShapeType="1"/>
            <a:stCxn id="3101" idx="3"/>
            <a:endCxn id="3115" idx="2"/>
          </p:cNvCxnSpPr>
          <p:nvPr/>
        </p:nvCxnSpPr>
        <p:spPr bwMode="auto">
          <a:xfrm>
            <a:off x="7050088" y="3567113"/>
            <a:ext cx="430212" cy="9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112" name="AutoShape 40"/>
          <p:cNvCxnSpPr>
            <a:cxnSpLocks noChangeShapeType="1"/>
            <a:stCxn id="3101" idx="3"/>
            <a:endCxn id="3116" idx="2"/>
          </p:cNvCxnSpPr>
          <p:nvPr/>
        </p:nvCxnSpPr>
        <p:spPr bwMode="auto">
          <a:xfrm>
            <a:off x="7050088" y="3567113"/>
            <a:ext cx="439737" cy="139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3114" name="Oval 42"/>
          <p:cNvSpPr>
            <a:spLocks noChangeArrowheads="1"/>
          </p:cNvSpPr>
          <p:nvPr/>
        </p:nvSpPr>
        <p:spPr bwMode="auto">
          <a:xfrm>
            <a:off x="7454900" y="1611313"/>
            <a:ext cx="1190625" cy="11588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Good output.</a:t>
            </a:r>
          </a:p>
          <a:p>
            <a:pPr algn="ctr"/>
            <a:r>
              <a:rPr lang="en-US" sz="1200"/>
              <a:t>Save</a:t>
            </a:r>
          </a:p>
          <a:p>
            <a:pPr algn="ctr"/>
            <a:r>
              <a:rPr lang="en-US" sz="1200"/>
              <a:t>Output grid of </a:t>
            </a:r>
          </a:p>
          <a:p>
            <a:pPr algn="ctr"/>
            <a:r>
              <a:rPr lang="en-US" sz="1200"/>
              <a:t>B3/B1</a:t>
            </a:r>
          </a:p>
        </p:txBody>
      </p:sp>
      <p:sp>
        <p:nvSpPr>
          <p:cNvPr id="3115" name="Oval 43"/>
          <p:cNvSpPr>
            <a:spLocks noChangeArrowheads="1"/>
          </p:cNvSpPr>
          <p:nvPr/>
        </p:nvSpPr>
        <p:spPr bwMode="auto">
          <a:xfrm>
            <a:off x="7480300" y="2997200"/>
            <a:ext cx="1190625" cy="11588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Good output.</a:t>
            </a:r>
          </a:p>
          <a:p>
            <a:pPr algn="ctr"/>
            <a:r>
              <a:rPr lang="en-US" sz="1200"/>
              <a:t>Save</a:t>
            </a:r>
          </a:p>
          <a:p>
            <a:pPr algn="ctr"/>
            <a:r>
              <a:rPr lang="en-US" sz="1200"/>
              <a:t>Output grid of </a:t>
            </a:r>
          </a:p>
          <a:p>
            <a:pPr algn="ctr"/>
            <a:r>
              <a:rPr lang="en-US" sz="1200"/>
              <a:t>B2/B1</a:t>
            </a:r>
          </a:p>
        </p:txBody>
      </p:sp>
      <p:sp>
        <p:nvSpPr>
          <p:cNvPr id="3116" name="Oval 44"/>
          <p:cNvSpPr>
            <a:spLocks noChangeArrowheads="1"/>
          </p:cNvSpPr>
          <p:nvPr/>
        </p:nvSpPr>
        <p:spPr bwMode="auto">
          <a:xfrm>
            <a:off x="7489825" y="4379913"/>
            <a:ext cx="1190625" cy="11588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Good output.</a:t>
            </a:r>
          </a:p>
          <a:p>
            <a:pPr algn="ctr"/>
            <a:r>
              <a:rPr lang="en-US" sz="1000"/>
              <a:t>save</a:t>
            </a:r>
          </a:p>
          <a:p>
            <a:pPr algn="ctr"/>
            <a:r>
              <a:rPr lang="en-US" sz="1000"/>
              <a:t>clay </a:t>
            </a:r>
          </a:p>
          <a:p>
            <a:pPr algn="ctr"/>
            <a:r>
              <a:rPr lang="en-US" sz="1000"/>
              <a:t>enhancement </a:t>
            </a:r>
          </a:p>
          <a:p>
            <a:pPr algn="ctr"/>
            <a:r>
              <a:rPr lang="en-US" sz="1000"/>
              <a:t>grid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84150" y="234950"/>
            <a:ext cx="8548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Step 4: Extraction of suspended sediment from enhancements</a:t>
            </a:r>
          </a:p>
        </p:txBody>
      </p:sp>
      <p:sp>
        <p:nvSpPr>
          <p:cNvPr id="5142" name="AutoShape 22"/>
          <p:cNvSpPr>
            <a:spLocks noChangeArrowheads="1"/>
          </p:cNvSpPr>
          <p:nvPr/>
        </p:nvSpPr>
        <p:spPr bwMode="auto">
          <a:xfrm>
            <a:off x="390525" y="1289050"/>
            <a:ext cx="1233488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Output grid of </a:t>
            </a:r>
          </a:p>
          <a:p>
            <a:pPr algn="ctr"/>
            <a:r>
              <a:rPr lang="en-US" sz="1200"/>
              <a:t>B3/B1</a:t>
            </a:r>
          </a:p>
        </p:txBody>
      </p:sp>
      <p:sp>
        <p:nvSpPr>
          <p:cNvPr id="5143" name="AutoShape 23"/>
          <p:cNvSpPr>
            <a:spLocks noChangeArrowheads="1"/>
          </p:cNvSpPr>
          <p:nvPr/>
        </p:nvSpPr>
        <p:spPr bwMode="auto">
          <a:xfrm>
            <a:off x="415925" y="2674938"/>
            <a:ext cx="1233488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Output grid of </a:t>
            </a:r>
          </a:p>
          <a:p>
            <a:pPr algn="ctr"/>
            <a:r>
              <a:rPr lang="en-US" sz="1200"/>
              <a:t>B2/B1</a:t>
            </a:r>
          </a:p>
        </p:txBody>
      </p:sp>
      <p:sp>
        <p:nvSpPr>
          <p:cNvPr id="5144" name="AutoShape 24"/>
          <p:cNvSpPr>
            <a:spLocks noChangeArrowheads="1"/>
          </p:cNvSpPr>
          <p:nvPr/>
        </p:nvSpPr>
        <p:spPr bwMode="auto">
          <a:xfrm>
            <a:off x="425450" y="4057650"/>
            <a:ext cx="1233488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Output grid of </a:t>
            </a:r>
          </a:p>
          <a:p>
            <a:pPr algn="ctr"/>
            <a:r>
              <a:rPr lang="en-US" sz="1200"/>
              <a:t>clay </a:t>
            </a:r>
          </a:p>
          <a:p>
            <a:pPr algn="ctr"/>
            <a:r>
              <a:rPr lang="en-US" sz="1200"/>
              <a:t>enhancement</a:t>
            </a:r>
          </a:p>
        </p:txBody>
      </p:sp>
      <p:sp>
        <p:nvSpPr>
          <p:cNvPr id="5145" name="Oval 25"/>
          <p:cNvSpPr>
            <a:spLocks noChangeArrowheads="1"/>
          </p:cNvSpPr>
          <p:nvPr/>
        </p:nvSpPr>
        <p:spPr bwMode="auto">
          <a:xfrm>
            <a:off x="2181225" y="1252538"/>
            <a:ext cx="1190625" cy="11588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Extraction of </a:t>
            </a:r>
          </a:p>
          <a:p>
            <a:pPr algn="ctr"/>
            <a:r>
              <a:rPr lang="en-US" sz="1000"/>
              <a:t>suspended </a:t>
            </a:r>
          </a:p>
          <a:p>
            <a:pPr algn="ctr"/>
            <a:r>
              <a:rPr lang="en-US" sz="1000"/>
              <a:t>sediment </a:t>
            </a:r>
          </a:p>
          <a:p>
            <a:pPr algn="ctr"/>
            <a:r>
              <a:rPr lang="en-US" sz="1000"/>
              <a:t>pixels based </a:t>
            </a:r>
          </a:p>
          <a:p>
            <a:pPr algn="ctr"/>
            <a:r>
              <a:rPr lang="en-US" sz="1000"/>
              <a:t>on high pixel </a:t>
            </a:r>
          </a:p>
          <a:p>
            <a:pPr algn="ctr"/>
            <a:r>
              <a:rPr lang="en-US" sz="1000"/>
              <a:t>values</a:t>
            </a:r>
          </a:p>
        </p:txBody>
      </p:sp>
      <p:sp>
        <p:nvSpPr>
          <p:cNvPr id="5146" name="Oval 26"/>
          <p:cNvSpPr>
            <a:spLocks noChangeArrowheads="1"/>
          </p:cNvSpPr>
          <p:nvPr/>
        </p:nvSpPr>
        <p:spPr bwMode="auto">
          <a:xfrm>
            <a:off x="2181225" y="2652713"/>
            <a:ext cx="1190625" cy="11588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Extraction of </a:t>
            </a:r>
          </a:p>
          <a:p>
            <a:pPr algn="ctr"/>
            <a:r>
              <a:rPr lang="en-US" sz="1000"/>
              <a:t>suspended </a:t>
            </a:r>
          </a:p>
          <a:p>
            <a:pPr algn="ctr"/>
            <a:r>
              <a:rPr lang="en-US" sz="1000"/>
              <a:t>sediment </a:t>
            </a:r>
          </a:p>
          <a:p>
            <a:pPr algn="ctr"/>
            <a:r>
              <a:rPr lang="en-US" sz="1000"/>
              <a:t>pixels based </a:t>
            </a:r>
          </a:p>
          <a:p>
            <a:pPr algn="ctr"/>
            <a:r>
              <a:rPr lang="en-US" sz="1000"/>
              <a:t>on high pixel </a:t>
            </a:r>
          </a:p>
          <a:p>
            <a:pPr algn="ctr"/>
            <a:r>
              <a:rPr lang="en-US" sz="1000"/>
              <a:t>values</a:t>
            </a:r>
          </a:p>
        </p:txBody>
      </p:sp>
      <p:sp>
        <p:nvSpPr>
          <p:cNvPr id="5147" name="Oval 27"/>
          <p:cNvSpPr>
            <a:spLocks noChangeArrowheads="1"/>
          </p:cNvSpPr>
          <p:nvPr/>
        </p:nvSpPr>
        <p:spPr bwMode="auto">
          <a:xfrm>
            <a:off x="2181225" y="4035425"/>
            <a:ext cx="1190625" cy="11588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Extraction of </a:t>
            </a:r>
          </a:p>
          <a:p>
            <a:pPr algn="ctr"/>
            <a:r>
              <a:rPr lang="en-US" sz="1000"/>
              <a:t>suspended </a:t>
            </a:r>
          </a:p>
          <a:p>
            <a:pPr algn="ctr"/>
            <a:r>
              <a:rPr lang="en-US" sz="1000"/>
              <a:t>sediment </a:t>
            </a:r>
          </a:p>
          <a:p>
            <a:pPr algn="ctr"/>
            <a:r>
              <a:rPr lang="en-US" sz="1000"/>
              <a:t>pixels based </a:t>
            </a:r>
          </a:p>
          <a:p>
            <a:pPr algn="ctr"/>
            <a:r>
              <a:rPr lang="en-US" sz="1000"/>
              <a:t>on high pixel </a:t>
            </a:r>
          </a:p>
          <a:p>
            <a:pPr algn="ctr"/>
            <a:r>
              <a:rPr lang="en-US" sz="1000"/>
              <a:t>values</a:t>
            </a:r>
          </a:p>
        </p:txBody>
      </p:sp>
      <p:cxnSp>
        <p:nvCxnSpPr>
          <p:cNvPr id="5148" name="AutoShape 28"/>
          <p:cNvCxnSpPr>
            <a:cxnSpLocks noChangeShapeType="1"/>
            <a:stCxn id="5142" idx="3"/>
            <a:endCxn id="5145" idx="2"/>
          </p:cNvCxnSpPr>
          <p:nvPr/>
        </p:nvCxnSpPr>
        <p:spPr bwMode="auto">
          <a:xfrm flipV="1">
            <a:off x="1624013" y="1831975"/>
            <a:ext cx="557212" cy="47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149" name="AutoShape 29"/>
          <p:cNvCxnSpPr>
            <a:cxnSpLocks noChangeShapeType="1"/>
            <a:stCxn id="5143" idx="3"/>
            <a:endCxn id="5146" idx="2"/>
          </p:cNvCxnSpPr>
          <p:nvPr/>
        </p:nvCxnSpPr>
        <p:spPr bwMode="auto">
          <a:xfrm>
            <a:off x="1649413" y="3222625"/>
            <a:ext cx="531812" cy="9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150" name="AutoShape 30"/>
          <p:cNvCxnSpPr>
            <a:cxnSpLocks noChangeShapeType="1"/>
            <a:stCxn id="5144" idx="3"/>
            <a:endCxn id="5147" idx="2"/>
          </p:cNvCxnSpPr>
          <p:nvPr/>
        </p:nvCxnSpPr>
        <p:spPr bwMode="auto">
          <a:xfrm>
            <a:off x="1658938" y="4605338"/>
            <a:ext cx="522287" cy="9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5151" name="AutoShape 31"/>
          <p:cNvSpPr>
            <a:spLocks noChangeArrowheads="1"/>
          </p:cNvSpPr>
          <p:nvPr/>
        </p:nvSpPr>
        <p:spPr bwMode="auto">
          <a:xfrm>
            <a:off x="3714750" y="1285875"/>
            <a:ext cx="1233488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Grid of pixels </a:t>
            </a:r>
          </a:p>
          <a:p>
            <a:pPr algn="ctr"/>
            <a:r>
              <a:rPr lang="en-US" sz="1000"/>
              <a:t>representing varying </a:t>
            </a:r>
          </a:p>
          <a:p>
            <a:pPr algn="ctr"/>
            <a:r>
              <a:rPr lang="en-US" sz="1000"/>
              <a:t>intensities of </a:t>
            </a:r>
          </a:p>
          <a:p>
            <a:pPr algn="ctr"/>
            <a:r>
              <a:rPr lang="en-US" sz="1000"/>
              <a:t>suspended sediment </a:t>
            </a:r>
          </a:p>
          <a:p>
            <a:pPr algn="ctr"/>
            <a:r>
              <a:rPr lang="en-US" sz="1000"/>
              <a:t>for B3/B1 </a:t>
            </a:r>
          </a:p>
        </p:txBody>
      </p:sp>
      <p:sp>
        <p:nvSpPr>
          <p:cNvPr id="5152" name="AutoShape 32"/>
          <p:cNvSpPr>
            <a:spLocks noChangeArrowheads="1"/>
          </p:cNvSpPr>
          <p:nvPr/>
        </p:nvSpPr>
        <p:spPr bwMode="auto">
          <a:xfrm>
            <a:off x="3725863" y="2682875"/>
            <a:ext cx="1233487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Grid of pixels </a:t>
            </a:r>
          </a:p>
          <a:p>
            <a:pPr algn="ctr"/>
            <a:r>
              <a:rPr lang="en-US" sz="1000"/>
              <a:t>representing varying </a:t>
            </a:r>
          </a:p>
          <a:p>
            <a:pPr algn="ctr"/>
            <a:r>
              <a:rPr lang="en-US" sz="1000"/>
              <a:t>intensities of </a:t>
            </a:r>
          </a:p>
          <a:p>
            <a:pPr algn="ctr"/>
            <a:r>
              <a:rPr lang="en-US" sz="1000"/>
              <a:t>suspended sediment </a:t>
            </a:r>
          </a:p>
          <a:p>
            <a:pPr algn="ctr"/>
            <a:r>
              <a:rPr lang="en-US" sz="1000"/>
              <a:t>for B2/B1 </a:t>
            </a:r>
          </a:p>
        </p:txBody>
      </p:sp>
      <p:sp>
        <p:nvSpPr>
          <p:cNvPr id="5153" name="AutoShape 33"/>
          <p:cNvSpPr>
            <a:spLocks noChangeArrowheads="1"/>
          </p:cNvSpPr>
          <p:nvPr/>
        </p:nvSpPr>
        <p:spPr bwMode="auto">
          <a:xfrm>
            <a:off x="3744913" y="4068763"/>
            <a:ext cx="1233487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Grid of pixels </a:t>
            </a:r>
          </a:p>
          <a:p>
            <a:pPr algn="ctr"/>
            <a:r>
              <a:rPr lang="en-US" sz="1000"/>
              <a:t>representing varying </a:t>
            </a:r>
          </a:p>
          <a:p>
            <a:pPr algn="ctr"/>
            <a:r>
              <a:rPr lang="en-US" sz="1000"/>
              <a:t>intensities of </a:t>
            </a:r>
          </a:p>
          <a:p>
            <a:pPr algn="ctr"/>
            <a:r>
              <a:rPr lang="en-US" sz="1000"/>
              <a:t>suspended sediment </a:t>
            </a:r>
          </a:p>
          <a:p>
            <a:pPr algn="ctr"/>
            <a:r>
              <a:rPr lang="en-US" sz="1000"/>
              <a:t>for clay </a:t>
            </a:r>
          </a:p>
          <a:p>
            <a:pPr algn="ctr"/>
            <a:r>
              <a:rPr lang="en-US" sz="1000"/>
              <a:t>enhancement</a:t>
            </a:r>
          </a:p>
        </p:txBody>
      </p:sp>
      <p:cxnSp>
        <p:nvCxnSpPr>
          <p:cNvPr id="5154" name="AutoShape 34"/>
          <p:cNvCxnSpPr>
            <a:cxnSpLocks noChangeShapeType="1"/>
            <a:stCxn id="5147" idx="6"/>
            <a:endCxn id="5153" idx="1"/>
          </p:cNvCxnSpPr>
          <p:nvPr/>
        </p:nvCxnSpPr>
        <p:spPr bwMode="auto">
          <a:xfrm>
            <a:off x="3371850" y="4614863"/>
            <a:ext cx="373063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155" name="AutoShape 35"/>
          <p:cNvCxnSpPr>
            <a:cxnSpLocks noChangeShapeType="1"/>
            <a:stCxn id="5146" idx="6"/>
            <a:endCxn id="5152" idx="1"/>
          </p:cNvCxnSpPr>
          <p:nvPr/>
        </p:nvCxnSpPr>
        <p:spPr bwMode="auto">
          <a:xfrm flipV="1">
            <a:off x="3371850" y="3230563"/>
            <a:ext cx="354013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156" name="AutoShape 36"/>
          <p:cNvCxnSpPr>
            <a:cxnSpLocks noChangeShapeType="1"/>
            <a:stCxn id="5145" idx="6"/>
            <a:endCxn id="5151" idx="1"/>
          </p:cNvCxnSpPr>
          <p:nvPr/>
        </p:nvCxnSpPr>
        <p:spPr bwMode="auto">
          <a:xfrm>
            <a:off x="3371850" y="1831975"/>
            <a:ext cx="3429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5157" name="Oval 37"/>
          <p:cNvSpPr>
            <a:spLocks noChangeArrowheads="1"/>
          </p:cNvSpPr>
          <p:nvPr/>
        </p:nvSpPr>
        <p:spPr bwMode="auto">
          <a:xfrm>
            <a:off x="5726113" y="2603500"/>
            <a:ext cx="1190625" cy="11588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Suspended </a:t>
            </a:r>
          </a:p>
          <a:p>
            <a:pPr algn="ctr"/>
            <a:r>
              <a:rPr lang="en-US" sz="1000"/>
              <a:t>sediment pixels </a:t>
            </a:r>
          </a:p>
          <a:p>
            <a:pPr algn="ctr"/>
            <a:r>
              <a:rPr lang="en-US" sz="1000"/>
              <a:t>mosaicked</a:t>
            </a:r>
          </a:p>
        </p:txBody>
      </p:sp>
      <p:cxnSp>
        <p:nvCxnSpPr>
          <p:cNvPr id="5158" name="AutoShape 38"/>
          <p:cNvCxnSpPr>
            <a:cxnSpLocks noChangeShapeType="1"/>
            <a:stCxn id="5151" idx="3"/>
            <a:endCxn id="5157" idx="2"/>
          </p:cNvCxnSpPr>
          <p:nvPr/>
        </p:nvCxnSpPr>
        <p:spPr bwMode="auto">
          <a:xfrm>
            <a:off x="4948238" y="1833563"/>
            <a:ext cx="777875" cy="1349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159" name="AutoShape 39"/>
          <p:cNvCxnSpPr>
            <a:cxnSpLocks noChangeShapeType="1"/>
            <a:stCxn id="5152" idx="3"/>
            <a:endCxn id="5157" idx="2"/>
          </p:cNvCxnSpPr>
          <p:nvPr/>
        </p:nvCxnSpPr>
        <p:spPr bwMode="auto">
          <a:xfrm flipV="1">
            <a:off x="4959350" y="3182938"/>
            <a:ext cx="766763" cy="47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160" name="AutoShape 40"/>
          <p:cNvCxnSpPr>
            <a:cxnSpLocks noChangeShapeType="1"/>
            <a:stCxn id="5153" idx="3"/>
            <a:endCxn id="5157" idx="2"/>
          </p:cNvCxnSpPr>
          <p:nvPr/>
        </p:nvCxnSpPr>
        <p:spPr bwMode="auto">
          <a:xfrm flipV="1">
            <a:off x="4978400" y="3182938"/>
            <a:ext cx="747713" cy="14335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5161" name="AutoShape 41"/>
          <p:cNvSpPr>
            <a:spLocks noChangeArrowheads="1"/>
          </p:cNvSpPr>
          <p:nvPr/>
        </p:nvSpPr>
        <p:spPr bwMode="auto">
          <a:xfrm>
            <a:off x="7497763" y="2636838"/>
            <a:ext cx="1233487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Grid of combined </a:t>
            </a:r>
          </a:p>
          <a:p>
            <a:pPr algn="ctr"/>
            <a:r>
              <a:rPr lang="en-US" sz="1000"/>
              <a:t>suspended </a:t>
            </a:r>
          </a:p>
          <a:p>
            <a:pPr algn="ctr"/>
            <a:r>
              <a:rPr lang="en-US" sz="1000"/>
              <a:t>sediment from </a:t>
            </a:r>
          </a:p>
          <a:p>
            <a:pPr algn="ctr"/>
            <a:r>
              <a:rPr lang="en-US" sz="1000"/>
              <a:t>enhancements </a:t>
            </a:r>
          </a:p>
        </p:txBody>
      </p:sp>
      <p:cxnSp>
        <p:nvCxnSpPr>
          <p:cNvPr id="5162" name="AutoShape 42"/>
          <p:cNvCxnSpPr>
            <a:cxnSpLocks noChangeShapeType="1"/>
            <a:stCxn id="5157" idx="6"/>
            <a:endCxn id="5161" idx="1"/>
          </p:cNvCxnSpPr>
          <p:nvPr/>
        </p:nvCxnSpPr>
        <p:spPr bwMode="auto">
          <a:xfrm>
            <a:off x="6916738" y="3182938"/>
            <a:ext cx="581025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84150" y="234950"/>
            <a:ext cx="85486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Step 5: Supervised classification (performed twice – once for the western side and once for the eastern side of the image due to pixel confusion from sunglint)</a:t>
            </a: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666750" y="1220788"/>
            <a:ext cx="1233488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Stacked 7-band</a:t>
            </a:r>
          </a:p>
          <a:p>
            <a:pPr algn="ctr"/>
            <a:r>
              <a:rPr lang="en-US" sz="1200"/>
              <a:t>cloudless water </a:t>
            </a:r>
          </a:p>
          <a:p>
            <a:pPr algn="ctr"/>
            <a:r>
              <a:rPr lang="en-US" sz="1200"/>
              <a:t>pixels</a:t>
            </a:r>
          </a:p>
        </p:txBody>
      </p:sp>
      <p:sp>
        <p:nvSpPr>
          <p:cNvPr id="4100" name="Oval 4"/>
          <p:cNvSpPr>
            <a:spLocks noChangeArrowheads="1"/>
          </p:cNvSpPr>
          <p:nvPr/>
        </p:nvSpPr>
        <p:spPr bwMode="auto">
          <a:xfrm>
            <a:off x="2276475" y="1189038"/>
            <a:ext cx="1190625" cy="11588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Supervised </a:t>
            </a:r>
          </a:p>
          <a:p>
            <a:pPr algn="ctr"/>
            <a:r>
              <a:rPr lang="en-US" sz="1200"/>
              <a:t>classification of </a:t>
            </a:r>
          </a:p>
          <a:p>
            <a:pPr algn="ctr"/>
            <a:r>
              <a:rPr lang="en-US" sz="1200"/>
              <a:t>western side </a:t>
            </a:r>
          </a:p>
          <a:p>
            <a:pPr algn="ctr"/>
            <a:r>
              <a:rPr lang="en-US" sz="1200"/>
              <a:t>of image</a:t>
            </a: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3844925" y="1220788"/>
            <a:ext cx="1233488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Supervised grid with </a:t>
            </a:r>
          </a:p>
          <a:p>
            <a:pPr algn="ctr"/>
            <a:r>
              <a:rPr lang="en-US" sz="1000"/>
              <a:t>classes representing </a:t>
            </a:r>
          </a:p>
          <a:p>
            <a:pPr algn="ctr"/>
            <a:r>
              <a:rPr lang="en-US" sz="1000"/>
              <a:t>suspended sediment, </a:t>
            </a:r>
          </a:p>
          <a:p>
            <a:pPr algn="ctr"/>
            <a:r>
              <a:rPr lang="en-US" sz="1000"/>
              <a:t>clear water, and </a:t>
            </a:r>
          </a:p>
          <a:p>
            <a:pPr algn="ctr"/>
            <a:r>
              <a:rPr lang="en-US" sz="1000"/>
              <a:t>cloud fringes</a:t>
            </a:r>
          </a:p>
        </p:txBody>
      </p:sp>
      <p:cxnSp>
        <p:nvCxnSpPr>
          <p:cNvPr id="4102" name="AutoShape 6"/>
          <p:cNvCxnSpPr>
            <a:cxnSpLocks noChangeShapeType="1"/>
            <a:stCxn id="4099" idx="3"/>
            <a:endCxn id="4100" idx="2"/>
          </p:cNvCxnSpPr>
          <p:nvPr/>
        </p:nvCxnSpPr>
        <p:spPr bwMode="auto">
          <a:xfrm>
            <a:off x="1900238" y="1768475"/>
            <a:ext cx="37623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4103" name="AutoShape 7"/>
          <p:cNvCxnSpPr>
            <a:cxnSpLocks noChangeShapeType="1"/>
            <a:stCxn id="4100" idx="6"/>
            <a:endCxn id="4101" idx="1"/>
          </p:cNvCxnSpPr>
          <p:nvPr/>
        </p:nvCxnSpPr>
        <p:spPr bwMode="auto">
          <a:xfrm>
            <a:off x="3467100" y="1768475"/>
            <a:ext cx="3778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4104" name="Oval 8"/>
          <p:cNvSpPr>
            <a:spLocks noChangeArrowheads="1"/>
          </p:cNvSpPr>
          <p:nvPr/>
        </p:nvSpPr>
        <p:spPr bwMode="auto">
          <a:xfrm>
            <a:off x="5454650" y="1189038"/>
            <a:ext cx="1190625" cy="11588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Extraction of </a:t>
            </a:r>
          </a:p>
          <a:p>
            <a:pPr algn="ctr"/>
            <a:r>
              <a:rPr lang="en-US" sz="1000"/>
              <a:t>suspended </a:t>
            </a:r>
          </a:p>
          <a:p>
            <a:pPr algn="ctr"/>
            <a:r>
              <a:rPr lang="en-US" sz="1000"/>
              <a:t>sediment </a:t>
            </a:r>
          </a:p>
          <a:p>
            <a:pPr algn="ctr"/>
            <a:r>
              <a:rPr lang="en-US" sz="1000"/>
              <a:t>pixels in western </a:t>
            </a:r>
          </a:p>
          <a:p>
            <a:pPr algn="ctr"/>
            <a:r>
              <a:rPr lang="en-US" sz="1000"/>
              <a:t>side of image</a:t>
            </a:r>
          </a:p>
        </p:txBody>
      </p:sp>
      <p:cxnSp>
        <p:nvCxnSpPr>
          <p:cNvPr id="4105" name="AutoShape 9"/>
          <p:cNvCxnSpPr>
            <a:cxnSpLocks noChangeShapeType="1"/>
            <a:stCxn id="4101" idx="3"/>
            <a:endCxn id="4104" idx="2"/>
          </p:cNvCxnSpPr>
          <p:nvPr/>
        </p:nvCxnSpPr>
        <p:spPr bwMode="auto">
          <a:xfrm>
            <a:off x="5078413" y="1768475"/>
            <a:ext cx="37623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4106" name="AutoShape 10"/>
          <p:cNvSpPr>
            <a:spLocks noChangeArrowheads="1"/>
          </p:cNvSpPr>
          <p:nvPr/>
        </p:nvSpPr>
        <p:spPr bwMode="auto">
          <a:xfrm>
            <a:off x="7023100" y="1220788"/>
            <a:ext cx="1233488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Grid of pixels </a:t>
            </a:r>
          </a:p>
          <a:p>
            <a:pPr algn="ctr"/>
            <a:r>
              <a:rPr lang="en-US" sz="1000"/>
              <a:t>representing varying </a:t>
            </a:r>
          </a:p>
          <a:p>
            <a:pPr algn="ctr"/>
            <a:r>
              <a:rPr lang="en-US" sz="1000"/>
              <a:t>intensities of </a:t>
            </a:r>
          </a:p>
          <a:p>
            <a:pPr algn="ctr"/>
            <a:r>
              <a:rPr lang="en-US" sz="1000"/>
              <a:t>suspended sediment </a:t>
            </a:r>
          </a:p>
          <a:p>
            <a:pPr algn="ctr"/>
            <a:r>
              <a:rPr lang="en-US" sz="1000"/>
              <a:t>in western part of </a:t>
            </a:r>
          </a:p>
          <a:p>
            <a:pPr algn="ctr"/>
            <a:r>
              <a:rPr lang="en-US" sz="1000"/>
              <a:t>image</a:t>
            </a:r>
          </a:p>
        </p:txBody>
      </p:sp>
      <p:cxnSp>
        <p:nvCxnSpPr>
          <p:cNvPr id="4107" name="AutoShape 11"/>
          <p:cNvCxnSpPr>
            <a:cxnSpLocks noChangeShapeType="1"/>
            <a:stCxn id="4104" idx="6"/>
            <a:endCxn id="4106" idx="1"/>
          </p:cNvCxnSpPr>
          <p:nvPr/>
        </p:nvCxnSpPr>
        <p:spPr bwMode="auto">
          <a:xfrm>
            <a:off x="6645275" y="1768475"/>
            <a:ext cx="3778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4114" name="AutoShape 18"/>
          <p:cNvSpPr>
            <a:spLocks noChangeArrowheads="1"/>
          </p:cNvSpPr>
          <p:nvPr/>
        </p:nvSpPr>
        <p:spPr bwMode="auto">
          <a:xfrm>
            <a:off x="693738" y="2790825"/>
            <a:ext cx="1233487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Stacked 7-band</a:t>
            </a:r>
          </a:p>
          <a:p>
            <a:pPr algn="ctr"/>
            <a:r>
              <a:rPr lang="en-US" sz="1200"/>
              <a:t>cloudless water </a:t>
            </a:r>
          </a:p>
          <a:p>
            <a:pPr algn="ctr"/>
            <a:r>
              <a:rPr lang="en-US" sz="1200"/>
              <a:t>pixels</a:t>
            </a:r>
          </a:p>
        </p:txBody>
      </p:sp>
      <p:sp>
        <p:nvSpPr>
          <p:cNvPr id="4115" name="Oval 19"/>
          <p:cNvSpPr>
            <a:spLocks noChangeArrowheads="1"/>
          </p:cNvSpPr>
          <p:nvPr/>
        </p:nvSpPr>
        <p:spPr bwMode="auto">
          <a:xfrm>
            <a:off x="2303463" y="2759075"/>
            <a:ext cx="1190625" cy="11588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Supervised </a:t>
            </a:r>
          </a:p>
          <a:p>
            <a:pPr algn="ctr"/>
            <a:r>
              <a:rPr lang="en-US" sz="1200"/>
              <a:t>classification of </a:t>
            </a:r>
          </a:p>
          <a:p>
            <a:pPr algn="ctr"/>
            <a:r>
              <a:rPr lang="en-US" sz="1200"/>
              <a:t>eastern side </a:t>
            </a:r>
          </a:p>
          <a:p>
            <a:pPr algn="ctr"/>
            <a:r>
              <a:rPr lang="en-US" sz="1200"/>
              <a:t>of image</a:t>
            </a:r>
          </a:p>
        </p:txBody>
      </p:sp>
      <p:sp>
        <p:nvSpPr>
          <p:cNvPr id="4116" name="AutoShape 20"/>
          <p:cNvSpPr>
            <a:spLocks noChangeArrowheads="1"/>
          </p:cNvSpPr>
          <p:nvPr/>
        </p:nvSpPr>
        <p:spPr bwMode="auto">
          <a:xfrm>
            <a:off x="3871913" y="2790825"/>
            <a:ext cx="1233487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Supervised grid with </a:t>
            </a:r>
          </a:p>
          <a:p>
            <a:pPr algn="ctr"/>
            <a:r>
              <a:rPr lang="en-US" sz="1000"/>
              <a:t>classes representing </a:t>
            </a:r>
          </a:p>
          <a:p>
            <a:pPr algn="ctr"/>
            <a:r>
              <a:rPr lang="en-US" sz="1000"/>
              <a:t>suspended sediment, </a:t>
            </a:r>
          </a:p>
          <a:p>
            <a:pPr algn="ctr"/>
            <a:r>
              <a:rPr lang="en-US" sz="1000"/>
              <a:t>clear water, and </a:t>
            </a:r>
          </a:p>
          <a:p>
            <a:pPr algn="ctr"/>
            <a:r>
              <a:rPr lang="en-US" sz="1000"/>
              <a:t>cloud fringes</a:t>
            </a:r>
          </a:p>
        </p:txBody>
      </p:sp>
      <p:cxnSp>
        <p:nvCxnSpPr>
          <p:cNvPr id="4117" name="AutoShape 21"/>
          <p:cNvCxnSpPr>
            <a:cxnSpLocks noChangeShapeType="1"/>
            <a:stCxn id="4114" idx="3"/>
            <a:endCxn id="4115" idx="2"/>
          </p:cNvCxnSpPr>
          <p:nvPr/>
        </p:nvCxnSpPr>
        <p:spPr bwMode="auto">
          <a:xfrm>
            <a:off x="1927225" y="3338513"/>
            <a:ext cx="3762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4118" name="AutoShape 22"/>
          <p:cNvCxnSpPr>
            <a:cxnSpLocks noChangeShapeType="1"/>
            <a:stCxn id="4115" idx="6"/>
            <a:endCxn id="4116" idx="1"/>
          </p:cNvCxnSpPr>
          <p:nvPr/>
        </p:nvCxnSpPr>
        <p:spPr bwMode="auto">
          <a:xfrm>
            <a:off x="3494088" y="3338513"/>
            <a:ext cx="3778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4119" name="Oval 23"/>
          <p:cNvSpPr>
            <a:spLocks noChangeArrowheads="1"/>
          </p:cNvSpPr>
          <p:nvPr/>
        </p:nvSpPr>
        <p:spPr bwMode="auto">
          <a:xfrm>
            <a:off x="5481638" y="2759075"/>
            <a:ext cx="1190625" cy="11588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Extraction of </a:t>
            </a:r>
          </a:p>
          <a:p>
            <a:pPr algn="ctr"/>
            <a:r>
              <a:rPr lang="en-US" sz="1000"/>
              <a:t>suspended </a:t>
            </a:r>
          </a:p>
          <a:p>
            <a:pPr algn="ctr"/>
            <a:r>
              <a:rPr lang="en-US" sz="1000"/>
              <a:t>sediment </a:t>
            </a:r>
          </a:p>
          <a:p>
            <a:pPr algn="ctr"/>
            <a:r>
              <a:rPr lang="en-US" sz="1000"/>
              <a:t>pixels in eastern </a:t>
            </a:r>
          </a:p>
          <a:p>
            <a:pPr algn="ctr"/>
            <a:r>
              <a:rPr lang="en-US" sz="1000"/>
              <a:t>side of image</a:t>
            </a:r>
          </a:p>
        </p:txBody>
      </p:sp>
      <p:cxnSp>
        <p:nvCxnSpPr>
          <p:cNvPr id="4120" name="AutoShape 24"/>
          <p:cNvCxnSpPr>
            <a:cxnSpLocks noChangeShapeType="1"/>
            <a:stCxn id="4116" idx="3"/>
            <a:endCxn id="4119" idx="2"/>
          </p:cNvCxnSpPr>
          <p:nvPr/>
        </p:nvCxnSpPr>
        <p:spPr bwMode="auto">
          <a:xfrm>
            <a:off x="5105400" y="3338513"/>
            <a:ext cx="3762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4121" name="AutoShape 25"/>
          <p:cNvSpPr>
            <a:spLocks noChangeArrowheads="1"/>
          </p:cNvSpPr>
          <p:nvPr/>
        </p:nvSpPr>
        <p:spPr bwMode="auto">
          <a:xfrm>
            <a:off x="7050088" y="2790825"/>
            <a:ext cx="1233487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Grid of pixels </a:t>
            </a:r>
          </a:p>
          <a:p>
            <a:pPr algn="ctr"/>
            <a:r>
              <a:rPr lang="en-US" sz="1000"/>
              <a:t>representing varying </a:t>
            </a:r>
          </a:p>
          <a:p>
            <a:pPr algn="ctr"/>
            <a:r>
              <a:rPr lang="en-US" sz="1000"/>
              <a:t>intensities of </a:t>
            </a:r>
          </a:p>
          <a:p>
            <a:pPr algn="ctr"/>
            <a:r>
              <a:rPr lang="en-US" sz="1000"/>
              <a:t>suspended sediment </a:t>
            </a:r>
          </a:p>
          <a:p>
            <a:pPr algn="ctr"/>
            <a:r>
              <a:rPr lang="en-US" sz="1000"/>
              <a:t>in eastern part </a:t>
            </a:r>
          </a:p>
          <a:p>
            <a:pPr algn="ctr"/>
            <a:r>
              <a:rPr lang="en-US" sz="1000"/>
              <a:t>of image</a:t>
            </a:r>
          </a:p>
        </p:txBody>
      </p:sp>
      <p:cxnSp>
        <p:nvCxnSpPr>
          <p:cNvPr id="4122" name="AutoShape 26"/>
          <p:cNvCxnSpPr>
            <a:cxnSpLocks noChangeShapeType="1"/>
            <a:stCxn id="4119" idx="6"/>
            <a:endCxn id="4121" idx="1"/>
          </p:cNvCxnSpPr>
          <p:nvPr/>
        </p:nvCxnSpPr>
        <p:spPr bwMode="auto">
          <a:xfrm>
            <a:off x="6672263" y="3338513"/>
            <a:ext cx="3778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84150" y="234950"/>
            <a:ext cx="8548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Step 6: Final products (metadata was also written to accompany the final image)</a:t>
            </a: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498475" y="2801938"/>
            <a:ext cx="1233488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Grid of pixels </a:t>
            </a:r>
          </a:p>
          <a:p>
            <a:pPr algn="ctr"/>
            <a:r>
              <a:rPr lang="en-US" sz="1000"/>
              <a:t>representing varying </a:t>
            </a:r>
          </a:p>
          <a:p>
            <a:pPr algn="ctr"/>
            <a:r>
              <a:rPr lang="en-US" sz="1000"/>
              <a:t>intensities of </a:t>
            </a:r>
          </a:p>
          <a:p>
            <a:pPr algn="ctr"/>
            <a:r>
              <a:rPr lang="en-US" sz="1000"/>
              <a:t>suspended sediment </a:t>
            </a:r>
          </a:p>
          <a:p>
            <a:pPr algn="ctr"/>
            <a:r>
              <a:rPr lang="en-US" sz="1000"/>
              <a:t>in western part of </a:t>
            </a:r>
          </a:p>
          <a:p>
            <a:pPr algn="ctr"/>
            <a:r>
              <a:rPr lang="en-US" sz="1000"/>
              <a:t>image</a:t>
            </a: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487363" y="4194175"/>
            <a:ext cx="1233487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Grid of pixels </a:t>
            </a:r>
          </a:p>
          <a:p>
            <a:pPr algn="ctr"/>
            <a:r>
              <a:rPr lang="en-US" sz="1000"/>
              <a:t>representing varying </a:t>
            </a:r>
          </a:p>
          <a:p>
            <a:pPr algn="ctr"/>
            <a:r>
              <a:rPr lang="en-US" sz="1000"/>
              <a:t>intensities of </a:t>
            </a:r>
          </a:p>
          <a:p>
            <a:pPr algn="ctr"/>
            <a:r>
              <a:rPr lang="en-US" sz="1000"/>
              <a:t>suspended sediment </a:t>
            </a:r>
          </a:p>
          <a:p>
            <a:pPr algn="ctr"/>
            <a:r>
              <a:rPr lang="en-US" sz="1000"/>
              <a:t>in eastern part </a:t>
            </a:r>
          </a:p>
          <a:p>
            <a:pPr algn="ctr"/>
            <a:r>
              <a:rPr lang="en-US" sz="1000"/>
              <a:t>of image</a:t>
            </a:r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485775" y="1411288"/>
            <a:ext cx="1233488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Grid of combined </a:t>
            </a:r>
          </a:p>
          <a:p>
            <a:pPr algn="ctr"/>
            <a:r>
              <a:rPr lang="en-US" sz="1000"/>
              <a:t>suspended </a:t>
            </a:r>
          </a:p>
          <a:p>
            <a:pPr algn="ctr"/>
            <a:r>
              <a:rPr lang="en-US" sz="1000"/>
              <a:t>sediment from </a:t>
            </a:r>
          </a:p>
          <a:p>
            <a:pPr algn="ctr"/>
            <a:r>
              <a:rPr lang="en-US" sz="1000"/>
              <a:t>enhancements </a:t>
            </a:r>
          </a:p>
        </p:txBody>
      </p:sp>
      <p:cxnSp>
        <p:nvCxnSpPr>
          <p:cNvPr id="7174" name="AutoShape 6"/>
          <p:cNvCxnSpPr>
            <a:cxnSpLocks noChangeShapeType="1"/>
            <a:stCxn id="7173" idx="3"/>
            <a:endCxn id="7175" idx="2"/>
          </p:cNvCxnSpPr>
          <p:nvPr/>
        </p:nvCxnSpPr>
        <p:spPr bwMode="auto">
          <a:xfrm>
            <a:off x="1719263" y="1958975"/>
            <a:ext cx="509587" cy="13731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2228850" y="2752725"/>
            <a:ext cx="1190625" cy="11588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Suspended </a:t>
            </a:r>
          </a:p>
          <a:p>
            <a:pPr algn="ctr"/>
            <a:r>
              <a:rPr lang="en-US" sz="1000"/>
              <a:t>sediment pixels </a:t>
            </a:r>
          </a:p>
          <a:p>
            <a:pPr algn="ctr"/>
            <a:r>
              <a:rPr lang="en-US" sz="1000"/>
              <a:t>mosaicked</a:t>
            </a: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3876675" y="2786063"/>
            <a:ext cx="1233488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Grid of combined </a:t>
            </a:r>
          </a:p>
          <a:p>
            <a:pPr algn="ctr"/>
            <a:r>
              <a:rPr lang="en-US" sz="1000"/>
              <a:t>suspended </a:t>
            </a:r>
          </a:p>
          <a:p>
            <a:pPr algn="ctr"/>
            <a:r>
              <a:rPr lang="en-US" sz="1000"/>
              <a:t>sediment pixels </a:t>
            </a:r>
          </a:p>
        </p:txBody>
      </p:sp>
      <p:cxnSp>
        <p:nvCxnSpPr>
          <p:cNvPr id="7177" name="AutoShape 9"/>
          <p:cNvCxnSpPr>
            <a:cxnSpLocks noChangeShapeType="1"/>
            <a:stCxn id="7175" idx="6"/>
            <a:endCxn id="7176" idx="1"/>
          </p:cNvCxnSpPr>
          <p:nvPr/>
        </p:nvCxnSpPr>
        <p:spPr bwMode="auto">
          <a:xfrm>
            <a:off x="3419475" y="3332163"/>
            <a:ext cx="45720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178" name="AutoShape 10"/>
          <p:cNvCxnSpPr>
            <a:cxnSpLocks noChangeShapeType="1"/>
            <a:stCxn id="7171" idx="3"/>
            <a:endCxn id="7175" idx="2"/>
          </p:cNvCxnSpPr>
          <p:nvPr/>
        </p:nvCxnSpPr>
        <p:spPr bwMode="auto">
          <a:xfrm flipV="1">
            <a:off x="1731963" y="3332163"/>
            <a:ext cx="496887" cy="174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179" name="AutoShape 11"/>
          <p:cNvCxnSpPr>
            <a:cxnSpLocks noChangeShapeType="1"/>
            <a:stCxn id="7172" idx="3"/>
            <a:endCxn id="7175" idx="2"/>
          </p:cNvCxnSpPr>
          <p:nvPr/>
        </p:nvCxnSpPr>
        <p:spPr bwMode="auto">
          <a:xfrm flipV="1">
            <a:off x="1720850" y="3332163"/>
            <a:ext cx="508000" cy="1409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7180" name="Oval 12"/>
          <p:cNvSpPr>
            <a:spLocks noChangeArrowheads="1"/>
          </p:cNvSpPr>
          <p:nvPr/>
        </p:nvSpPr>
        <p:spPr bwMode="auto">
          <a:xfrm>
            <a:off x="5529263" y="2754313"/>
            <a:ext cx="1190625" cy="11588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Clean-up of </a:t>
            </a:r>
          </a:p>
          <a:p>
            <a:pPr algn="ctr"/>
            <a:r>
              <a:rPr lang="en-US" sz="1000"/>
              <a:t>error pixels </a:t>
            </a:r>
          </a:p>
          <a:p>
            <a:pPr algn="ctr"/>
            <a:r>
              <a:rPr lang="en-US" sz="1000"/>
              <a:t>(mainly cloud </a:t>
            </a:r>
          </a:p>
          <a:p>
            <a:pPr algn="ctr"/>
            <a:r>
              <a:rPr lang="en-US" sz="1000"/>
              <a:t>pixels and </a:t>
            </a:r>
          </a:p>
          <a:p>
            <a:pPr algn="ctr"/>
            <a:r>
              <a:rPr lang="en-US" sz="1000"/>
              <a:t>image edges)</a:t>
            </a:r>
          </a:p>
        </p:txBody>
      </p:sp>
      <p:cxnSp>
        <p:nvCxnSpPr>
          <p:cNvPr id="7181" name="AutoShape 13"/>
          <p:cNvCxnSpPr>
            <a:cxnSpLocks noChangeShapeType="1"/>
            <a:stCxn id="7176" idx="3"/>
            <a:endCxn id="7180" idx="2"/>
          </p:cNvCxnSpPr>
          <p:nvPr/>
        </p:nvCxnSpPr>
        <p:spPr bwMode="auto">
          <a:xfrm>
            <a:off x="5110163" y="3333750"/>
            <a:ext cx="4191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7182" name="AutoShape 14"/>
          <p:cNvSpPr>
            <a:spLocks noChangeArrowheads="1"/>
          </p:cNvSpPr>
          <p:nvPr/>
        </p:nvSpPr>
        <p:spPr bwMode="auto">
          <a:xfrm>
            <a:off x="7224713" y="2797175"/>
            <a:ext cx="1233487" cy="1095375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Final image of the </a:t>
            </a:r>
          </a:p>
          <a:p>
            <a:pPr algn="ctr"/>
            <a:r>
              <a:rPr lang="en-US" sz="1000"/>
              <a:t>Landsat scene </a:t>
            </a:r>
          </a:p>
          <a:p>
            <a:pPr algn="ctr"/>
            <a:r>
              <a:rPr lang="en-US" sz="1000"/>
              <a:t>enhanced to show</a:t>
            </a:r>
          </a:p>
          <a:p>
            <a:pPr algn="ctr"/>
            <a:r>
              <a:rPr lang="en-US" sz="1000"/>
              <a:t>suspended sediment </a:t>
            </a:r>
          </a:p>
        </p:txBody>
      </p:sp>
      <p:cxnSp>
        <p:nvCxnSpPr>
          <p:cNvPr id="7183" name="AutoShape 15"/>
          <p:cNvCxnSpPr>
            <a:cxnSpLocks noChangeShapeType="1"/>
            <a:stCxn id="7180" idx="6"/>
            <a:endCxn id="7182" idx="1"/>
          </p:cNvCxnSpPr>
          <p:nvPr/>
        </p:nvCxnSpPr>
        <p:spPr bwMode="auto">
          <a:xfrm>
            <a:off x="6719888" y="3333750"/>
            <a:ext cx="504825" cy="111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975100"/>
            <a:ext cx="243840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225"/>
            <a:ext cx="91440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itle 2"/>
          <p:cNvSpPr>
            <a:spLocks noGrp="1"/>
          </p:cNvSpPr>
          <p:nvPr>
            <p:ph type="title"/>
          </p:nvPr>
        </p:nvSpPr>
        <p:spPr>
          <a:xfrm>
            <a:off x="1752600" y="182563"/>
            <a:ext cx="6324600" cy="960437"/>
          </a:xfrm>
        </p:spPr>
        <p:txBody>
          <a:bodyPr/>
          <a:lstStyle/>
          <a:p>
            <a:pPr eaLnBrk="1" hangingPunct="1"/>
            <a:r>
              <a:rPr lang="en-US" sz="2800" smtClean="0">
                <a:latin typeface="Arial" charset="0"/>
                <a:cs typeface="Arial" charset="0"/>
              </a:rPr>
              <a:t>Influence of Sediment Disturbance</a:t>
            </a: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1447800" y="1552575"/>
            <a:ext cx="76962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Since the year 2000, eastern Louisiana, coastal Mississippi, Alabama, </a:t>
            </a:r>
          </a:p>
          <a:p>
            <a:pPr algn="ctr"/>
            <a:r>
              <a:rPr lang="en-US" dirty="0"/>
              <a:t>and the western Florida panhandle have been affected by 28 tropical storms, seven of which were hurricanes. </a:t>
            </a:r>
          </a:p>
          <a:p>
            <a:endParaRPr lang="en-US" sz="2000" dirty="0"/>
          </a:p>
          <a:p>
            <a:pPr algn="ctr"/>
            <a:r>
              <a:rPr lang="en-US" sz="2000" dirty="0"/>
              <a:t>These tropical cyclones have significantly altered normal coastal processes and characteristics in the Gulf region through </a:t>
            </a:r>
          </a:p>
          <a:p>
            <a:pPr algn="ctr"/>
            <a:r>
              <a:rPr lang="en-US" sz="2000" dirty="0"/>
              <a:t>sediment disturbance.</a:t>
            </a:r>
          </a:p>
          <a:p>
            <a:endParaRPr lang="en-US" sz="2000" dirty="0"/>
          </a:p>
          <a:p>
            <a:pPr algn="ctr"/>
            <a:r>
              <a:rPr lang="en-US" sz="2000" dirty="0"/>
              <a:t> In fact, tropical storm-induced sediment disturbance is a </a:t>
            </a:r>
          </a:p>
          <a:p>
            <a:pPr algn="ctr"/>
            <a:r>
              <a:rPr lang="en-US" sz="2000" dirty="0"/>
              <a:t>factor in four of the five Gulf of Mexico Alliance (GOMA) priority issues: </a:t>
            </a:r>
          </a:p>
          <a:p>
            <a:pPr algn="ctr"/>
            <a:endParaRPr lang="en-US" sz="2000" dirty="0"/>
          </a:p>
          <a:p>
            <a:pPr lvl="3">
              <a:buFont typeface="Arial" charset="0"/>
              <a:buChar char="•"/>
            </a:pPr>
            <a:r>
              <a:rPr lang="en-US" sz="2000" dirty="0"/>
              <a:t> water quality for beaches and shellfish beds, </a:t>
            </a:r>
          </a:p>
          <a:p>
            <a:pPr lvl="3">
              <a:buFont typeface="Arial" charset="0"/>
              <a:buChar char="•"/>
            </a:pPr>
            <a:r>
              <a:rPr lang="en-US" sz="2000" dirty="0"/>
              <a:t> wetland and coastal conservation restoration, </a:t>
            </a:r>
          </a:p>
          <a:p>
            <a:pPr lvl="3">
              <a:buFont typeface="Arial" charset="0"/>
              <a:buChar char="•"/>
            </a:pPr>
            <a:r>
              <a:rPr lang="en-US" sz="2000" dirty="0"/>
              <a:t> characterization of Gulf habitats, </a:t>
            </a:r>
          </a:p>
          <a:p>
            <a:pPr lvl="3">
              <a:buFont typeface="Arial" charset="0"/>
              <a:buChar char="•"/>
            </a:pPr>
            <a:r>
              <a:rPr lang="en-US" sz="2000" dirty="0"/>
              <a:t> and reduction of nutrient inputs to coastal systems.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609600"/>
            <a:ext cx="2267839" cy="16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609600"/>
            <a:ext cx="2234993" cy="1679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609600"/>
            <a:ext cx="223289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2731532"/>
            <a:ext cx="219391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2731532"/>
            <a:ext cx="2209800" cy="176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2731532"/>
            <a:ext cx="2209800" cy="177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2731532"/>
            <a:ext cx="2209800" cy="176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" y="4953000"/>
            <a:ext cx="218656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62200" y="4953000"/>
            <a:ext cx="2171530" cy="173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8200" y="4953000"/>
            <a:ext cx="2194314" cy="176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34200" y="4953000"/>
            <a:ext cx="2209800" cy="176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93881" y="838200"/>
            <a:ext cx="16743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SAND’S </a:t>
            </a:r>
          </a:p>
          <a:p>
            <a:r>
              <a:rPr lang="en-US" sz="3600" dirty="0" smtClean="0"/>
              <a:t>Storms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2667000" y="304800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Helene 2000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93082" y="316468"/>
            <a:ext cx="1206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Barry 2001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391400" y="304800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Allison 2001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315200" y="2438400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Cindy 2005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391400" y="4659868"/>
            <a:ext cx="1345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Gustav 2008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97986" y="2438400"/>
            <a:ext cx="134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Isidore</a:t>
            </a:r>
            <a:r>
              <a:rPr lang="en-US" dirty="0" smtClean="0"/>
              <a:t> 2002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743200" y="2438400"/>
            <a:ext cx="1096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Ivan 2004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953000" y="2438400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Arlene 2005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7200" y="4659868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Dennis 2005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783986" y="4648200"/>
            <a:ext cx="13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Katrina 2005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81600" y="4648200"/>
            <a:ext cx="1015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Fay 2008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3" name="Picture 3" descr="collage_landfalls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38" y="0"/>
            <a:ext cx="8975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762000" y="-76200"/>
            <a:ext cx="784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dirty="0">
                <a:ea typeface="+mj-ea"/>
              </a:rPr>
              <a:t>Landfall Locations for Storms in </a:t>
            </a:r>
          </a:p>
          <a:p>
            <a:pPr algn="ctr" eaLnBrk="0" hangingPunct="0">
              <a:defRPr/>
            </a:pPr>
            <a:r>
              <a:rPr lang="en-US" sz="2800" dirty="0">
                <a:ea typeface="+mj-ea"/>
              </a:rPr>
              <a:t>SANDS Study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6019800" cy="7620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Arial" charset="0"/>
                <a:cs typeface="Arial" charset="0"/>
              </a:rPr>
              <a:t>SANDS Source Data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5105400" cy="38862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Arial" charset="0"/>
                <a:cs typeface="Arial" charset="0"/>
              </a:rPr>
              <a:t>Landsat 7 ETM+ all bands for 2000 through 2002</a:t>
            </a:r>
          </a:p>
          <a:p>
            <a:pPr eaLnBrk="1" hangingPunct="1"/>
            <a:r>
              <a:rPr lang="en-US" sz="2400" smtClean="0">
                <a:latin typeface="Arial" charset="0"/>
                <a:cs typeface="Arial" charset="0"/>
              </a:rPr>
              <a:t>Landsat 5 TM all bands for 2003 through 2008</a:t>
            </a:r>
          </a:p>
          <a:p>
            <a:pPr eaLnBrk="1" hangingPunct="1"/>
            <a:r>
              <a:rPr lang="en-US" sz="2400" smtClean="0">
                <a:latin typeface="Arial" charset="0"/>
                <a:cs typeface="Arial" charset="0"/>
              </a:rPr>
              <a:t>MODIS Aqua surface reflectance bands 8 through 16</a:t>
            </a:r>
          </a:p>
          <a:p>
            <a:pPr eaLnBrk="1" hangingPunct="1"/>
            <a:r>
              <a:rPr lang="en-US" sz="2400" smtClean="0">
                <a:latin typeface="Arial" charset="0"/>
                <a:cs typeface="Arial" charset="0"/>
              </a:rPr>
              <a:t>SeaWiFS data, all bands, covering the region </a:t>
            </a:r>
          </a:p>
          <a:p>
            <a:pPr eaLnBrk="1" hangingPunct="1"/>
            <a:r>
              <a:rPr lang="en-US" sz="2400" smtClean="0">
                <a:latin typeface="Arial" charset="0"/>
                <a:cs typeface="Arial" charset="0"/>
              </a:rPr>
              <a:t>SRTM elevation data</a:t>
            </a:r>
          </a:p>
          <a:p>
            <a:pPr eaLnBrk="1" hangingPunct="1"/>
            <a:r>
              <a:rPr lang="en-US" sz="2400" smtClean="0">
                <a:latin typeface="Arial" charset="0"/>
                <a:cs typeface="Arial" charset="0"/>
              </a:rPr>
              <a:t>NDVI and EVI vegetation indices derived from MODIS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905000"/>
            <a:ext cx="31083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2209800"/>
            <a:ext cx="16732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3886200"/>
            <a:ext cx="31242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3"/>
          <p:cNvSpPr>
            <a:spLocks noGrp="1"/>
          </p:cNvSpPr>
          <p:nvPr>
            <p:ph type="title"/>
          </p:nvPr>
        </p:nvSpPr>
        <p:spPr>
          <a:xfrm>
            <a:off x="2438400" y="152400"/>
            <a:ext cx="4953000" cy="579438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Arial" charset="0"/>
                <a:cs typeface="Arial" charset="0"/>
              </a:rPr>
              <a:t>System Architecture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95400"/>
            <a:ext cx="8448675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6553200" y="3276600"/>
            <a:ext cx="2057400" cy="1905000"/>
          </a:xfrm>
          <a:prstGeom prst="roundRect">
            <a:avLst/>
          </a:prstGeom>
          <a:solidFill>
            <a:srgbClr val="A5ABC7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chemeClr val="tx1"/>
                </a:solidFill>
              </a:rPr>
              <a:t>Regional Geospatial Information Systems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/>
                </a:solidFill>
              </a:rPr>
              <a:t> SANDS Data Portal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/>
                </a:solidFill>
              </a:rPr>
              <a:t> Alabama View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/>
                </a:solidFill>
              </a:rPr>
              <a:t> GHRC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/>
                </a:solidFill>
              </a:rPr>
              <a:t> PHINS</a:t>
            </a:r>
          </a:p>
          <a:p>
            <a:pPr>
              <a:defRPr/>
            </a:pPr>
            <a:r>
              <a:rPr lang="en-US" sz="1200" b="1" dirty="0">
                <a:solidFill>
                  <a:schemeClr val="tx1"/>
                </a:solidFill>
              </a:rPr>
              <a:t>Regional DSS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/>
                </a:solidFill>
              </a:rPr>
              <a:t> Virtual Alabama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84150" y="234950"/>
            <a:ext cx="85026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/>
              <a:t>Product Generation Methodology</a:t>
            </a:r>
            <a:endParaRPr lang="en-US" sz="3200" dirty="0"/>
          </a:p>
        </p:txBody>
      </p:sp>
      <p:sp>
        <p:nvSpPr>
          <p:cNvPr id="9232" name="AutoShape 16"/>
          <p:cNvSpPr>
            <a:spLocks noChangeArrowheads="1"/>
          </p:cNvSpPr>
          <p:nvPr/>
        </p:nvSpPr>
        <p:spPr bwMode="auto">
          <a:xfrm>
            <a:off x="1670050" y="1517650"/>
            <a:ext cx="1238250" cy="792163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All </a:t>
            </a:r>
          </a:p>
          <a:p>
            <a:pPr algn="ctr"/>
            <a:r>
              <a:rPr lang="en-US" sz="1100"/>
              <a:t>bands combined </a:t>
            </a:r>
          </a:p>
          <a:p>
            <a:pPr algn="ctr"/>
            <a:r>
              <a:rPr lang="en-US" sz="1100"/>
              <a:t>to make a </a:t>
            </a:r>
          </a:p>
          <a:p>
            <a:pPr algn="ctr"/>
            <a:r>
              <a:rPr lang="en-US" sz="1100"/>
              <a:t>stacked image</a:t>
            </a:r>
          </a:p>
        </p:txBody>
      </p:sp>
      <p:sp>
        <p:nvSpPr>
          <p:cNvPr id="9233" name="AutoShape 17"/>
          <p:cNvSpPr>
            <a:spLocks noChangeArrowheads="1"/>
          </p:cNvSpPr>
          <p:nvPr/>
        </p:nvSpPr>
        <p:spPr bwMode="auto">
          <a:xfrm>
            <a:off x="3190875" y="1519238"/>
            <a:ext cx="981075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Clouds and </a:t>
            </a:r>
          </a:p>
          <a:p>
            <a:pPr algn="ctr"/>
            <a:r>
              <a:rPr lang="en-US" sz="1100"/>
              <a:t>land removed</a:t>
            </a:r>
          </a:p>
        </p:txBody>
      </p:sp>
      <p:sp>
        <p:nvSpPr>
          <p:cNvPr id="9234" name="AutoShape 18"/>
          <p:cNvSpPr>
            <a:spLocks noChangeArrowheads="1"/>
          </p:cNvSpPr>
          <p:nvPr/>
        </p:nvSpPr>
        <p:spPr bwMode="auto">
          <a:xfrm>
            <a:off x="4694238" y="1038225"/>
            <a:ext cx="1150937" cy="792163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Traditional </a:t>
            </a:r>
          </a:p>
          <a:p>
            <a:pPr algn="ctr"/>
            <a:r>
              <a:rPr lang="en-US" sz="1100"/>
              <a:t>enhancements </a:t>
            </a:r>
          </a:p>
          <a:p>
            <a:pPr algn="ctr"/>
            <a:r>
              <a:rPr lang="en-US" sz="1100"/>
              <a:t>applied</a:t>
            </a:r>
          </a:p>
        </p:txBody>
      </p:sp>
      <p:sp>
        <p:nvSpPr>
          <p:cNvPr id="9235" name="AutoShape 19"/>
          <p:cNvSpPr>
            <a:spLocks noChangeArrowheads="1"/>
          </p:cNvSpPr>
          <p:nvPr/>
        </p:nvSpPr>
        <p:spPr bwMode="auto">
          <a:xfrm>
            <a:off x="4699000" y="2090738"/>
            <a:ext cx="1150938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Supervised </a:t>
            </a:r>
          </a:p>
          <a:p>
            <a:pPr algn="ctr"/>
            <a:r>
              <a:rPr lang="en-US" sz="1100"/>
              <a:t>classification</a:t>
            </a:r>
          </a:p>
        </p:txBody>
      </p:sp>
      <p:sp>
        <p:nvSpPr>
          <p:cNvPr id="9236" name="AutoShape 20"/>
          <p:cNvSpPr>
            <a:spLocks noChangeArrowheads="1"/>
          </p:cNvSpPr>
          <p:nvPr/>
        </p:nvSpPr>
        <p:spPr bwMode="auto">
          <a:xfrm>
            <a:off x="6269038" y="1585913"/>
            <a:ext cx="1150937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Results </a:t>
            </a:r>
          </a:p>
          <a:p>
            <a:pPr algn="ctr"/>
            <a:r>
              <a:rPr lang="en-US" sz="1100"/>
              <a:t>combined </a:t>
            </a:r>
          </a:p>
          <a:p>
            <a:pPr algn="ctr"/>
            <a:r>
              <a:rPr lang="en-US" sz="1100"/>
              <a:t>and edited</a:t>
            </a:r>
          </a:p>
        </p:txBody>
      </p:sp>
      <p:sp>
        <p:nvSpPr>
          <p:cNvPr id="9237" name="AutoShape 21"/>
          <p:cNvSpPr>
            <a:spLocks noChangeArrowheads="1"/>
          </p:cNvSpPr>
          <p:nvPr/>
        </p:nvSpPr>
        <p:spPr bwMode="auto">
          <a:xfrm>
            <a:off x="6184900" y="3198813"/>
            <a:ext cx="1312863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Final image </a:t>
            </a:r>
          </a:p>
          <a:p>
            <a:pPr algn="ctr"/>
            <a:r>
              <a:rPr lang="en-US" sz="1100"/>
              <a:t>showing enhanced </a:t>
            </a:r>
          </a:p>
          <a:p>
            <a:pPr algn="ctr"/>
            <a:r>
              <a:rPr lang="en-US" sz="1100"/>
              <a:t>suspended </a:t>
            </a:r>
          </a:p>
          <a:p>
            <a:pPr algn="ctr"/>
            <a:r>
              <a:rPr lang="en-US" sz="1100"/>
              <a:t>sediment</a:t>
            </a:r>
          </a:p>
        </p:txBody>
      </p:sp>
      <p:sp>
        <p:nvSpPr>
          <p:cNvPr id="9238" name="AutoShape 22"/>
          <p:cNvSpPr>
            <a:spLocks noChangeArrowheads="1"/>
          </p:cNvSpPr>
          <p:nvPr/>
        </p:nvSpPr>
        <p:spPr bwMode="auto">
          <a:xfrm>
            <a:off x="7877175" y="3197225"/>
            <a:ext cx="1103313" cy="792163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FGDC metadata </a:t>
            </a:r>
          </a:p>
          <a:p>
            <a:pPr algn="ctr"/>
            <a:r>
              <a:rPr lang="en-US" sz="1100"/>
              <a:t>produced for </a:t>
            </a:r>
          </a:p>
          <a:p>
            <a:pPr algn="ctr"/>
            <a:r>
              <a:rPr lang="en-US" sz="1100"/>
              <a:t>final image</a:t>
            </a:r>
          </a:p>
        </p:txBody>
      </p:sp>
      <p:sp>
        <p:nvSpPr>
          <p:cNvPr id="9239" name="AutoShape 23"/>
          <p:cNvSpPr>
            <a:spLocks noChangeArrowheads="1"/>
          </p:cNvSpPr>
          <p:nvPr/>
        </p:nvSpPr>
        <p:spPr bwMode="auto">
          <a:xfrm>
            <a:off x="5516563" y="5227638"/>
            <a:ext cx="2649537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Final image, metadata, and original </a:t>
            </a:r>
          </a:p>
          <a:p>
            <a:pPr algn="ctr"/>
            <a:r>
              <a:rPr lang="en-US" sz="1200"/>
              <a:t>stacked image uploaded to</a:t>
            </a:r>
          </a:p>
          <a:p>
            <a:pPr algn="ctr"/>
            <a:r>
              <a:rPr lang="en-US" sz="1200"/>
              <a:t>ITSC ftp site</a:t>
            </a:r>
          </a:p>
        </p:txBody>
      </p:sp>
      <p:cxnSp>
        <p:nvCxnSpPr>
          <p:cNvPr id="9240" name="AutoShape 24"/>
          <p:cNvCxnSpPr>
            <a:cxnSpLocks noChangeShapeType="1"/>
            <a:stCxn id="9232" idx="3"/>
            <a:endCxn id="9233" idx="1"/>
          </p:cNvCxnSpPr>
          <p:nvPr/>
        </p:nvCxnSpPr>
        <p:spPr bwMode="auto">
          <a:xfrm>
            <a:off x="2908300" y="1914525"/>
            <a:ext cx="28257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245" name="AutoShape 29"/>
          <p:cNvCxnSpPr>
            <a:cxnSpLocks noChangeShapeType="1"/>
            <a:stCxn id="9236" idx="2"/>
            <a:endCxn id="9237" idx="0"/>
          </p:cNvCxnSpPr>
          <p:nvPr/>
        </p:nvCxnSpPr>
        <p:spPr bwMode="auto">
          <a:xfrm flipH="1">
            <a:off x="6842125" y="2378075"/>
            <a:ext cx="3175" cy="8207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247" name="AutoShape 31"/>
          <p:cNvCxnSpPr>
            <a:cxnSpLocks noChangeShapeType="1"/>
            <a:stCxn id="9237" idx="2"/>
            <a:endCxn id="9239" idx="0"/>
          </p:cNvCxnSpPr>
          <p:nvPr/>
        </p:nvCxnSpPr>
        <p:spPr bwMode="auto">
          <a:xfrm>
            <a:off x="6842125" y="3990975"/>
            <a:ext cx="0" cy="12366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249" name="AutoShape 33"/>
          <p:cNvCxnSpPr>
            <a:cxnSpLocks noChangeShapeType="1"/>
            <a:stCxn id="9233" idx="3"/>
            <a:endCxn id="9234" idx="1"/>
          </p:cNvCxnSpPr>
          <p:nvPr/>
        </p:nvCxnSpPr>
        <p:spPr bwMode="auto">
          <a:xfrm flipV="1">
            <a:off x="4171950" y="1435100"/>
            <a:ext cx="522288" cy="481013"/>
          </a:xfrm>
          <a:prstGeom prst="bentConnector3">
            <a:avLst>
              <a:gd name="adj1" fmla="val 49847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9250" name="AutoShape 34"/>
          <p:cNvCxnSpPr>
            <a:cxnSpLocks noChangeShapeType="1"/>
            <a:stCxn id="9233" idx="3"/>
            <a:endCxn id="9235" idx="1"/>
          </p:cNvCxnSpPr>
          <p:nvPr/>
        </p:nvCxnSpPr>
        <p:spPr bwMode="auto">
          <a:xfrm>
            <a:off x="4171950" y="1916113"/>
            <a:ext cx="527050" cy="5715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9251" name="AutoShape 35"/>
          <p:cNvCxnSpPr>
            <a:cxnSpLocks noChangeShapeType="1"/>
            <a:stCxn id="9234" idx="3"/>
            <a:endCxn id="9236" idx="1"/>
          </p:cNvCxnSpPr>
          <p:nvPr/>
        </p:nvCxnSpPr>
        <p:spPr bwMode="auto">
          <a:xfrm>
            <a:off x="5845175" y="1435100"/>
            <a:ext cx="423863" cy="547688"/>
          </a:xfrm>
          <a:prstGeom prst="bentConnector3">
            <a:avLst>
              <a:gd name="adj1" fmla="val 4981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9252" name="AutoShape 36"/>
          <p:cNvCxnSpPr>
            <a:cxnSpLocks noChangeShapeType="1"/>
            <a:stCxn id="9235" idx="3"/>
            <a:endCxn id="9236" idx="1"/>
          </p:cNvCxnSpPr>
          <p:nvPr/>
        </p:nvCxnSpPr>
        <p:spPr bwMode="auto">
          <a:xfrm flipV="1">
            <a:off x="5849938" y="1982788"/>
            <a:ext cx="419100" cy="504825"/>
          </a:xfrm>
          <a:prstGeom prst="bentConnector3">
            <a:avLst>
              <a:gd name="adj1" fmla="val 4962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9254" name="AutoShape 38"/>
          <p:cNvCxnSpPr>
            <a:cxnSpLocks noChangeShapeType="1"/>
            <a:stCxn id="9238" idx="2"/>
            <a:endCxn id="9239" idx="3"/>
          </p:cNvCxnSpPr>
          <p:nvPr/>
        </p:nvCxnSpPr>
        <p:spPr bwMode="auto">
          <a:xfrm rot="5400000">
            <a:off x="7480300" y="4675188"/>
            <a:ext cx="1635125" cy="2635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9255" name="AutoShape 39"/>
          <p:cNvCxnSpPr>
            <a:cxnSpLocks noChangeShapeType="1"/>
            <a:stCxn id="9232" idx="2"/>
            <a:endCxn id="9239" idx="1"/>
          </p:cNvCxnSpPr>
          <p:nvPr/>
        </p:nvCxnSpPr>
        <p:spPr bwMode="auto">
          <a:xfrm rot="16200000" flipH="1">
            <a:off x="2245519" y="2353469"/>
            <a:ext cx="3314700" cy="322738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9256" name="AutoShape 40"/>
          <p:cNvSpPr>
            <a:spLocks noChangeArrowheads="1"/>
          </p:cNvSpPr>
          <p:nvPr/>
        </p:nvSpPr>
        <p:spPr bwMode="auto">
          <a:xfrm>
            <a:off x="161925" y="1519238"/>
            <a:ext cx="1238250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Original Landsat </a:t>
            </a:r>
          </a:p>
          <a:p>
            <a:pPr algn="ctr"/>
            <a:r>
              <a:rPr lang="en-US" sz="1100"/>
              <a:t>bands downloaded</a:t>
            </a:r>
          </a:p>
          <a:p>
            <a:pPr algn="ctr"/>
            <a:r>
              <a:rPr lang="en-US" sz="1100"/>
              <a:t> from ITSC ftp site</a:t>
            </a:r>
          </a:p>
        </p:txBody>
      </p:sp>
      <p:cxnSp>
        <p:nvCxnSpPr>
          <p:cNvPr id="9257" name="AutoShape 41"/>
          <p:cNvCxnSpPr>
            <a:cxnSpLocks noChangeShapeType="1"/>
            <a:stCxn id="9256" idx="3"/>
            <a:endCxn id="9232" idx="1"/>
          </p:cNvCxnSpPr>
          <p:nvPr/>
        </p:nvCxnSpPr>
        <p:spPr bwMode="auto">
          <a:xfrm flipV="1">
            <a:off x="1400175" y="1914525"/>
            <a:ext cx="26987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1670050" y="1517650"/>
            <a:ext cx="1238250" cy="792163"/>
          </a:xfrm>
          <a:prstGeom prst="flowChartAlternateProcess">
            <a:avLst/>
          </a:prstGeom>
          <a:solidFill>
            <a:srgbClr val="CCFFCC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All </a:t>
            </a:r>
          </a:p>
          <a:p>
            <a:pPr algn="ctr"/>
            <a:r>
              <a:rPr lang="en-US" sz="1100"/>
              <a:t>bands combined </a:t>
            </a:r>
          </a:p>
          <a:p>
            <a:pPr algn="ctr"/>
            <a:r>
              <a:rPr lang="en-US" sz="1100"/>
              <a:t>to make a </a:t>
            </a:r>
          </a:p>
          <a:p>
            <a:pPr algn="ctr"/>
            <a:r>
              <a:rPr lang="en-US" sz="1100"/>
              <a:t>stacked image</a:t>
            </a: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3190875" y="1519238"/>
            <a:ext cx="981075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Clouds and </a:t>
            </a:r>
          </a:p>
          <a:p>
            <a:pPr algn="ctr"/>
            <a:r>
              <a:rPr lang="en-US" sz="1100"/>
              <a:t>land removed</a:t>
            </a:r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4694238" y="1038225"/>
            <a:ext cx="1150937" cy="792163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Traditional </a:t>
            </a:r>
          </a:p>
          <a:p>
            <a:pPr algn="ctr"/>
            <a:r>
              <a:rPr lang="en-US" sz="1100"/>
              <a:t>enhancements </a:t>
            </a:r>
          </a:p>
          <a:p>
            <a:pPr algn="ctr"/>
            <a:r>
              <a:rPr lang="en-US" sz="1100"/>
              <a:t>applied</a:t>
            </a:r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>
            <a:off x="4699000" y="2090738"/>
            <a:ext cx="1150938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Supervised </a:t>
            </a:r>
          </a:p>
          <a:p>
            <a:pPr algn="ctr"/>
            <a:r>
              <a:rPr lang="en-US" sz="1100"/>
              <a:t>classification</a:t>
            </a:r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6269038" y="1585913"/>
            <a:ext cx="1150937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Results </a:t>
            </a:r>
          </a:p>
          <a:p>
            <a:pPr algn="ctr"/>
            <a:r>
              <a:rPr lang="en-US" sz="1100"/>
              <a:t>combined </a:t>
            </a:r>
          </a:p>
          <a:p>
            <a:pPr algn="ctr"/>
            <a:r>
              <a:rPr lang="en-US" sz="1100"/>
              <a:t>and edited</a:t>
            </a:r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6184900" y="3198813"/>
            <a:ext cx="1312863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Final image </a:t>
            </a:r>
          </a:p>
          <a:p>
            <a:pPr algn="ctr"/>
            <a:r>
              <a:rPr lang="en-US" sz="1100"/>
              <a:t>showing enhanced </a:t>
            </a:r>
          </a:p>
          <a:p>
            <a:pPr algn="ctr"/>
            <a:r>
              <a:rPr lang="en-US" sz="1100"/>
              <a:t>suspended </a:t>
            </a:r>
          </a:p>
          <a:p>
            <a:pPr algn="ctr"/>
            <a:r>
              <a:rPr lang="en-US" sz="1100"/>
              <a:t>sediment</a:t>
            </a:r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>
            <a:off x="7877175" y="3197225"/>
            <a:ext cx="1103313" cy="792163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FGDC metadata </a:t>
            </a:r>
          </a:p>
          <a:p>
            <a:pPr algn="ctr"/>
            <a:r>
              <a:rPr lang="en-US" sz="1100"/>
              <a:t>produced for </a:t>
            </a:r>
          </a:p>
          <a:p>
            <a:pPr algn="ctr"/>
            <a:r>
              <a:rPr lang="en-US" sz="1100"/>
              <a:t>final image</a:t>
            </a:r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5516563" y="5227638"/>
            <a:ext cx="2649537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Final image, metadata, and original </a:t>
            </a:r>
          </a:p>
          <a:p>
            <a:pPr algn="ctr"/>
            <a:r>
              <a:rPr lang="en-US" sz="1200"/>
              <a:t>stacked image uploaded to</a:t>
            </a:r>
          </a:p>
          <a:p>
            <a:pPr algn="ctr"/>
            <a:r>
              <a:rPr lang="en-US" sz="1200"/>
              <a:t>ITSC ftp site</a:t>
            </a:r>
          </a:p>
        </p:txBody>
      </p:sp>
      <p:cxnSp>
        <p:nvCxnSpPr>
          <p:cNvPr id="11275" name="AutoShape 11"/>
          <p:cNvCxnSpPr>
            <a:cxnSpLocks noChangeShapeType="1"/>
            <a:stCxn id="11267" idx="3"/>
            <a:endCxn id="11268" idx="1"/>
          </p:cNvCxnSpPr>
          <p:nvPr/>
        </p:nvCxnSpPr>
        <p:spPr bwMode="auto">
          <a:xfrm>
            <a:off x="2922588" y="1914525"/>
            <a:ext cx="268287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1276" name="AutoShape 12"/>
          <p:cNvCxnSpPr>
            <a:cxnSpLocks noChangeShapeType="1"/>
            <a:stCxn id="11271" idx="2"/>
            <a:endCxn id="11272" idx="0"/>
          </p:cNvCxnSpPr>
          <p:nvPr/>
        </p:nvCxnSpPr>
        <p:spPr bwMode="auto">
          <a:xfrm flipH="1">
            <a:off x="6842125" y="2378075"/>
            <a:ext cx="3175" cy="8207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1277" name="AutoShape 13"/>
          <p:cNvCxnSpPr>
            <a:cxnSpLocks noChangeShapeType="1"/>
            <a:stCxn id="11272" idx="2"/>
            <a:endCxn id="11274" idx="0"/>
          </p:cNvCxnSpPr>
          <p:nvPr/>
        </p:nvCxnSpPr>
        <p:spPr bwMode="auto">
          <a:xfrm>
            <a:off x="6842125" y="3990975"/>
            <a:ext cx="0" cy="12366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1278" name="AutoShape 14"/>
          <p:cNvCxnSpPr>
            <a:cxnSpLocks noChangeShapeType="1"/>
            <a:stCxn id="11268" idx="3"/>
            <a:endCxn id="11269" idx="1"/>
          </p:cNvCxnSpPr>
          <p:nvPr/>
        </p:nvCxnSpPr>
        <p:spPr bwMode="auto">
          <a:xfrm flipV="1">
            <a:off x="4171950" y="1435100"/>
            <a:ext cx="522288" cy="481013"/>
          </a:xfrm>
          <a:prstGeom prst="bentConnector3">
            <a:avLst>
              <a:gd name="adj1" fmla="val 49847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1279" name="AutoShape 15"/>
          <p:cNvCxnSpPr>
            <a:cxnSpLocks noChangeShapeType="1"/>
            <a:stCxn id="11268" idx="3"/>
            <a:endCxn id="11270" idx="1"/>
          </p:cNvCxnSpPr>
          <p:nvPr/>
        </p:nvCxnSpPr>
        <p:spPr bwMode="auto">
          <a:xfrm>
            <a:off x="4171950" y="1916113"/>
            <a:ext cx="527050" cy="5715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1280" name="AutoShape 16"/>
          <p:cNvCxnSpPr>
            <a:cxnSpLocks noChangeShapeType="1"/>
            <a:stCxn id="11269" idx="3"/>
            <a:endCxn id="11271" idx="1"/>
          </p:cNvCxnSpPr>
          <p:nvPr/>
        </p:nvCxnSpPr>
        <p:spPr bwMode="auto">
          <a:xfrm>
            <a:off x="5845175" y="1435100"/>
            <a:ext cx="423863" cy="547688"/>
          </a:xfrm>
          <a:prstGeom prst="bentConnector3">
            <a:avLst>
              <a:gd name="adj1" fmla="val 4981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1281" name="AutoShape 17"/>
          <p:cNvCxnSpPr>
            <a:cxnSpLocks noChangeShapeType="1"/>
            <a:stCxn id="11270" idx="3"/>
            <a:endCxn id="11271" idx="1"/>
          </p:cNvCxnSpPr>
          <p:nvPr/>
        </p:nvCxnSpPr>
        <p:spPr bwMode="auto">
          <a:xfrm flipV="1">
            <a:off x="5849938" y="1982788"/>
            <a:ext cx="419100" cy="504825"/>
          </a:xfrm>
          <a:prstGeom prst="bentConnector3">
            <a:avLst>
              <a:gd name="adj1" fmla="val 4962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1282" name="AutoShape 18"/>
          <p:cNvCxnSpPr>
            <a:cxnSpLocks noChangeShapeType="1"/>
            <a:stCxn id="11273" idx="2"/>
            <a:endCxn id="11274" idx="3"/>
          </p:cNvCxnSpPr>
          <p:nvPr/>
        </p:nvCxnSpPr>
        <p:spPr bwMode="auto">
          <a:xfrm rot="5400000">
            <a:off x="7480300" y="4675188"/>
            <a:ext cx="1635125" cy="2635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1283" name="AutoShape 19"/>
          <p:cNvCxnSpPr>
            <a:cxnSpLocks noChangeShapeType="1"/>
            <a:stCxn id="11267" idx="2"/>
            <a:endCxn id="11274" idx="1"/>
          </p:cNvCxnSpPr>
          <p:nvPr/>
        </p:nvCxnSpPr>
        <p:spPr bwMode="auto">
          <a:xfrm rot="16200000" flipH="1">
            <a:off x="2252662" y="2360613"/>
            <a:ext cx="3300413" cy="322738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1284" name="AutoShape 20"/>
          <p:cNvSpPr>
            <a:spLocks noChangeArrowheads="1"/>
          </p:cNvSpPr>
          <p:nvPr/>
        </p:nvSpPr>
        <p:spPr bwMode="auto">
          <a:xfrm>
            <a:off x="161925" y="1519238"/>
            <a:ext cx="1238250" cy="792162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100"/>
              <a:t>Original Landsat </a:t>
            </a:r>
          </a:p>
          <a:p>
            <a:pPr algn="ctr"/>
            <a:r>
              <a:rPr lang="en-US" sz="1100"/>
              <a:t>bands downloaded</a:t>
            </a:r>
          </a:p>
          <a:p>
            <a:pPr algn="ctr"/>
            <a:r>
              <a:rPr lang="en-US" sz="1100"/>
              <a:t> from ITSC ftp site</a:t>
            </a:r>
          </a:p>
        </p:txBody>
      </p:sp>
      <p:cxnSp>
        <p:nvCxnSpPr>
          <p:cNvPr id="11285" name="AutoShape 21"/>
          <p:cNvCxnSpPr>
            <a:cxnSpLocks noChangeShapeType="1"/>
            <a:stCxn id="11284" idx="3"/>
            <a:endCxn id="11267" idx="1"/>
          </p:cNvCxnSpPr>
          <p:nvPr/>
        </p:nvCxnSpPr>
        <p:spPr bwMode="auto">
          <a:xfrm flipV="1">
            <a:off x="1400175" y="1914525"/>
            <a:ext cx="255588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11286" name="Picture 22"/>
          <p:cNvPicPr>
            <a:picLocks noChangeAspect="1" noChangeArrowheads="1"/>
          </p:cNvPicPr>
          <p:nvPr/>
        </p:nvPicPr>
        <p:blipFill>
          <a:blip r:embed="rId3" cstate="print"/>
          <a:srcRect l="18182" t="9427" r="1010" b="11111"/>
          <a:stretch>
            <a:fillRect/>
          </a:stretch>
        </p:blipFill>
        <p:spPr bwMode="auto">
          <a:xfrm>
            <a:off x="649288" y="3248025"/>
            <a:ext cx="3833812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84150" y="234950"/>
            <a:ext cx="85026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/>
              <a:t>Product Generation Methodology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1324</Words>
  <Application>Microsoft Office PowerPoint</Application>
  <PresentationFormat>On-screen Show (4:3)</PresentationFormat>
  <Paragraphs>500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SANDS - Sediment Analysis Network for Decision Support  Danny Hardin, Marilyn Drewry, Tammy Smith, Matt He the University of Alabama in Huntsville  Sandy Ebersole  Geological Survey of Alabama</vt:lpstr>
      <vt:lpstr>Objectives</vt:lpstr>
      <vt:lpstr>Influence of Sediment Disturbance</vt:lpstr>
      <vt:lpstr>Slide 4</vt:lpstr>
      <vt:lpstr>Slide 5</vt:lpstr>
      <vt:lpstr>SANDS Source Data</vt:lpstr>
      <vt:lpstr>System Architecture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Data Product Distribution </vt:lpstr>
      <vt:lpstr>Related Coastal Projects</vt:lpstr>
      <vt:lpstr>Backup Charts</vt:lpstr>
      <vt:lpstr>Slide 19</vt:lpstr>
      <vt:lpstr>Slide 20</vt:lpstr>
      <vt:lpstr>Slide 21</vt:lpstr>
      <vt:lpstr>Slide 22</vt:lpstr>
      <vt:lpstr>Slide 23</vt:lpstr>
    </vt:vector>
  </TitlesOfParts>
  <Company>UAH/ITSC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SANDS - Sediment Analysis Network for Decision Support Sara Graves, Danny Hardin, Helen Conover, Ken Keiser; the University of Alabama in Huntsville Sandy Ebersole; Geological Survey of Alabama</dc:title>
  <dc:creator>danny hardin</dc:creator>
  <cp:lastModifiedBy>danny hardin</cp:lastModifiedBy>
  <cp:revision>29</cp:revision>
  <dcterms:created xsi:type="dcterms:W3CDTF">2009-11-04T15:35:50Z</dcterms:created>
  <dcterms:modified xsi:type="dcterms:W3CDTF">2011-02-15T22:45:58Z</dcterms:modified>
</cp:coreProperties>
</file>